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74" r:id="rId20"/>
    <p:sldId id="275" r:id="rId21"/>
    <p:sldId id="276" r:id="rId22"/>
    <p:sldId id="277" r:id="rId23"/>
    <p:sldId id="278" r:id="rId24"/>
    <p:sldId id="280" r:id="rId25"/>
    <p:sldId id="283" r:id="rId26"/>
    <p:sldId id="279" r:id="rId27"/>
    <p:sldId id="282" r:id="rId28"/>
    <p:sldId id="284" r:id="rId29"/>
    <p:sldId id="281" r:id="rId30"/>
    <p:sldId id="285" r:id="rId31"/>
    <p:sldId id="286" r:id="rId32"/>
    <p:sldId id="287" r:id="rId33"/>
    <p:sldId id="288" r:id="rId34"/>
    <p:sldId id="290"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1"/>
    <p:restoredTop sz="95833"/>
  </p:normalViewPr>
  <p:slideViewPr>
    <p:cSldViewPr snapToGrid="0">
      <p:cViewPr varScale="1">
        <p:scale>
          <a:sx n="118" d="100"/>
          <a:sy n="118" d="100"/>
        </p:scale>
        <p:origin x="248"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3.png"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Master" Target="../slideMasters/slideMaster1.xml" /><Relationship Id="rId5" Type="http://schemas.microsoft.com/office/2007/relationships/hdphoto" Target="../media/hdphoto1.wdp"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11/19/2024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11/19/2024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microsoft.com/office/2007/relationships/hdphoto" Target="../media/hdphoto1.wdp"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11/19/2024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hyperlink" Target="https://www.techtarget.com/whatis/definition/sound-wave"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s://youtu.be/FHmshRb5HQs?si=lZr2s6Y91rQ3F-7b" TargetMode="External" /><Relationship Id="rId2" Type="http://schemas.openxmlformats.org/officeDocument/2006/relationships/slideLayout" Target="../slideLayouts/slideLayout2.xml" /><Relationship Id="rId1" Type="http://schemas.openxmlformats.org/officeDocument/2006/relationships/video" Target="https://www.youtube.com/embed/FHmshRb5HQs?feature=oembed" TargetMode="External" /><Relationship Id="rId4" Type="http://schemas.openxmlformats.org/officeDocument/2006/relationships/image" Target="../media/image17.jpeg" /></Relationships>
</file>

<file path=ppt/slides/_rels/slide23.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slideLayout" Target="../slideLayouts/slideLayout2.xml" /><Relationship Id="rId1" Type="http://schemas.openxmlformats.org/officeDocument/2006/relationships/video" Target="https://www.youtube.com/embed/2BccxWkUgaU?feature=oembed" TargetMode="External" /></Relationships>
</file>

<file path=ppt/slides/_rels/slide3.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3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9B01-A8E3-7389-F74D-ECC18F105F4E}"/>
              </a:ext>
            </a:extLst>
          </p:cNvPr>
          <p:cNvSpPr>
            <a:spLocks noGrp="1"/>
          </p:cNvSpPr>
          <p:nvPr>
            <p:ph type="ctrTitle"/>
          </p:nvPr>
        </p:nvSpPr>
        <p:spPr/>
        <p:txBody>
          <a:bodyPr/>
          <a:lstStyle/>
          <a:p>
            <a:r>
              <a:rPr lang="en-NP" dirty="0"/>
              <a:t>Chapter 2: Sound and Audio</a:t>
            </a:r>
          </a:p>
        </p:txBody>
      </p:sp>
      <p:sp>
        <p:nvSpPr>
          <p:cNvPr id="3" name="Subtitle 2">
            <a:extLst>
              <a:ext uri="{FF2B5EF4-FFF2-40B4-BE49-F238E27FC236}">
                <a16:creationId xmlns:a16="http://schemas.microsoft.com/office/drawing/2014/main" id="{7200DC9C-C8B4-CE06-5DBE-E8AE4F300141}"/>
              </a:ext>
            </a:extLst>
          </p:cNvPr>
          <p:cNvSpPr>
            <a:spLocks noGrp="1"/>
          </p:cNvSpPr>
          <p:nvPr>
            <p:ph type="subTitle" idx="1"/>
          </p:nvPr>
        </p:nvSpPr>
        <p:spPr/>
        <p:txBody>
          <a:bodyPr/>
          <a:lstStyle/>
          <a:p>
            <a:r>
              <a:rPr lang="en-NP" dirty="0"/>
              <a:t>Course: Multimedia Systems</a:t>
            </a:r>
          </a:p>
        </p:txBody>
      </p:sp>
    </p:spTree>
    <p:extLst>
      <p:ext uri="{BB962C8B-B14F-4D97-AF65-F5344CB8AC3E}">
        <p14:creationId xmlns:p14="http://schemas.microsoft.com/office/powerpoint/2010/main" val="1874817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98D1B0-E258-CE37-451D-A1ACE0F0579A}"/>
              </a:ext>
            </a:extLst>
          </p:cNvPr>
          <p:cNvSpPr>
            <a:spLocks noGrp="1"/>
          </p:cNvSpPr>
          <p:nvPr>
            <p:ph type="title"/>
          </p:nvPr>
        </p:nvSpPr>
        <p:spPr>
          <a:xfrm>
            <a:off x="1069848" y="914400"/>
            <a:ext cx="10058400" cy="296562"/>
          </a:xfrm>
        </p:spPr>
        <p:txBody>
          <a:bodyPr>
            <a:normAutofit fontScale="90000"/>
          </a:bodyPr>
          <a:lstStyle/>
          <a:p>
            <a:r>
              <a:rPr lang="en-US" sz="3600" dirty="0"/>
              <a:t>Can you hear the difference at higher sampling rates and bit depths?</a:t>
            </a:r>
            <a:br>
              <a:rPr lang="en-US" b="0" i="0" u="none" strike="noStrike" dirty="0">
                <a:solidFill>
                  <a:srgbClr val="2B2B2B"/>
                </a:solidFill>
                <a:effectLst/>
                <a:latin typeface="Poppins" pitchFamily="2" charset="77"/>
              </a:rPr>
            </a:br>
            <a:endParaRPr lang="en-NP" dirty="0"/>
          </a:p>
        </p:txBody>
      </p:sp>
      <p:sp>
        <p:nvSpPr>
          <p:cNvPr id="8" name="Content Placeholder 7">
            <a:extLst>
              <a:ext uri="{FF2B5EF4-FFF2-40B4-BE49-F238E27FC236}">
                <a16:creationId xmlns:a16="http://schemas.microsoft.com/office/drawing/2014/main" id="{C7F8AC6B-8F6D-9B93-D170-683B6A7023A5}"/>
              </a:ext>
            </a:extLst>
          </p:cNvPr>
          <p:cNvSpPr>
            <a:spLocks noGrp="1"/>
          </p:cNvSpPr>
          <p:nvPr>
            <p:ph idx="1"/>
          </p:nvPr>
        </p:nvSpPr>
        <p:spPr>
          <a:xfrm>
            <a:off x="1069848" y="1581666"/>
            <a:ext cx="8197720" cy="4590534"/>
          </a:xfrm>
        </p:spPr>
        <p:txBody>
          <a:bodyPr/>
          <a:lstStyle/>
          <a:p>
            <a:r>
              <a:rPr lang="en-US" b="0" i="0" u="none" strike="noStrike" dirty="0">
                <a:solidFill>
                  <a:srgbClr val="2B2B2B"/>
                </a:solidFill>
                <a:effectLst/>
              </a:rPr>
              <a:t>This is a very controversial topic in the audio world - the fact is that the human ear can only hear up to 20 kHz anyway, and 44.1 kHz is perfectly adequate.</a:t>
            </a:r>
          </a:p>
          <a:p>
            <a:r>
              <a:rPr lang="en-US" b="0" i="0" u="none" strike="noStrike" dirty="0">
                <a:solidFill>
                  <a:srgbClr val="2B2B2B"/>
                </a:solidFill>
                <a:effectLst/>
              </a:rPr>
              <a:t>In some cases, higher sample rates can be advantageous in audio processing, but in the finished mix there is no audible difference to 44.1 kHz.</a:t>
            </a:r>
          </a:p>
          <a:p>
            <a:r>
              <a:rPr lang="en-US" dirty="0">
                <a:solidFill>
                  <a:srgbClr val="2B2B2B"/>
                </a:solidFill>
              </a:rPr>
              <a:t>In the past, with 16-bit recorders, you always had to be careful to record as loud as possible so that the background noise was not audible </a:t>
            </a:r>
          </a:p>
          <a:p>
            <a:r>
              <a:rPr lang="en-US" dirty="0">
                <a:solidFill>
                  <a:srgbClr val="2B2B2B"/>
                </a:solidFill>
              </a:rPr>
              <a:t>24-bit is very convenient for recording because you don't have to worry about levels. The dynamic range is so wide and the noise floor is very low</a:t>
            </a:r>
            <a:endParaRPr lang="en-NP" dirty="0">
              <a:solidFill>
                <a:srgbClr val="2B2B2B"/>
              </a:solidFill>
            </a:endParaRPr>
          </a:p>
        </p:txBody>
      </p:sp>
    </p:spTree>
    <p:extLst>
      <p:ext uri="{BB962C8B-B14F-4D97-AF65-F5344CB8AC3E}">
        <p14:creationId xmlns:p14="http://schemas.microsoft.com/office/powerpoint/2010/main" val="114160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C162-99DB-690F-D304-461E57B9EEC4}"/>
              </a:ext>
            </a:extLst>
          </p:cNvPr>
          <p:cNvSpPr>
            <a:spLocks noGrp="1"/>
          </p:cNvSpPr>
          <p:nvPr>
            <p:ph type="title"/>
          </p:nvPr>
        </p:nvSpPr>
        <p:spPr>
          <a:xfrm>
            <a:off x="1069848" y="484632"/>
            <a:ext cx="10058400" cy="1504806"/>
          </a:xfrm>
        </p:spPr>
        <p:txBody>
          <a:bodyPr>
            <a:normAutofit fontScale="90000"/>
          </a:bodyPr>
          <a:lstStyle/>
          <a:p>
            <a:r>
              <a:rPr lang="en-US" dirty="0">
                <a:solidFill>
                  <a:srgbClr val="2B2B2B"/>
                </a:solidFill>
              </a:rPr>
              <a:t>Bit depth and dynamic range</a:t>
            </a:r>
            <a:br>
              <a:rPr lang="en-US" b="0" i="0" u="none" strike="noStrike" dirty="0">
                <a:solidFill>
                  <a:srgbClr val="2B2B2B"/>
                </a:solidFill>
                <a:effectLst/>
                <a:latin typeface="Poppins" pitchFamily="2" charset="77"/>
              </a:rPr>
            </a:br>
            <a:endParaRPr lang="en-NP" dirty="0"/>
          </a:p>
        </p:txBody>
      </p:sp>
      <p:pic>
        <p:nvPicPr>
          <p:cNvPr id="8" name="Content Placeholder 7">
            <a:extLst>
              <a:ext uri="{FF2B5EF4-FFF2-40B4-BE49-F238E27FC236}">
                <a16:creationId xmlns:a16="http://schemas.microsoft.com/office/drawing/2014/main" id="{F09250A3-C45C-9353-023D-B55A000139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675" y="2838450"/>
            <a:ext cx="9779000" cy="2616200"/>
          </a:xfrm>
        </p:spPr>
      </p:pic>
    </p:spTree>
    <p:extLst>
      <p:ext uri="{BB962C8B-B14F-4D97-AF65-F5344CB8AC3E}">
        <p14:creationId xmlns:p14="http://schemas.microsoft.com/office/powerpoint/2010/main" val="410775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9849-8F83-09B0-2A0A-3CD70F014DA3}"/>
              </a:ext>
            </a:extLst>
          </p:cNvPr>
          <p:cNvSpPr>
            <a:spLocks noGrp="1"/>
          </p:cNvSpPr>
          <p:nvPr>
            <p:ph type="title"/>
          </p:nvPr>
        </p:nvSpPr>
        <p:spPr/>
        <p:txBody>
          <a:bodyPr/>
          <a:lstStyle/>
          <a:p>
            <a:r>
              <a:rPr lang="en-US" i="0" u="none" strike="noStrike" dirty="0">
                <a:solidFill>
                  <a:srgbClr val="3E3E3E"/>
                </a:solidFill>
                <a:effectLst/>
              </a:rPr>
              <a:t>Bit Depth and File Size</a:t>
            </a:r>
            <a:br>
              <a:rPr lang="en-US" b="1" i="0" u="none" strike="noStrike" dirty="0">
                <a:solidFill>
                  <a:srgbClr val="3E3E3E"/>
                </a:solidFill>
                <a:effectLst/>
                <a:latin typeface="Helvetica" pitchFamily="2" charset="0"/>
              </a:rPr>
            </a:br>
            <a:endParaRPr lang="en-NP" dirty="0"/>
          </a:p>
        </p:txBody>
      </p:sp>
      <p:pic>
        <p:nvPicPr>
          <p:cNvPr id="5" name="Content Placeholder 4">
            <a:extLst>
              <a:ext uri="{FF2B5EF4-FFF2-40B4-BE49-F238E27FC236}">
                <a16:creationId xmlns:a16="http://schemas.microsoft.com/office/drawing/2014/main" id="{EAC8FA04-F22A-D960-0A97-C1068FE41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325" y="2711450"/>
            <a:ext cx="9791700" cy="2870200"/>
          </a:xfrm>
        </p:spPr>
      </p:pic>
    </p:spTree>
    <p:extLst>
      <p:ext uri="{BB962C8B-B14F-4D97-AF65-F5344CB8AC3E}">
        <p14:creationId xmlns:p14="http://schemas.microsoft.com/office/powerpoint/2010/main" val="3812543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53F7-35D3-1090-4FA3-E0DE1CEAA51E}"/>
              </a:ext>
            </a:extLst>
          </p:cNvPr>
          <p:cNvSpPr>
            <a:spLocks noGrp="1"/>
          </p:cNvSpPr>
          <p:nvPr>
            <p:ph type="title"/>
          </p:nvPr>
        </p:nvSpPr>
        <p:spPr/>
        <p:txBody>
          <a:bodyPr/>
          <a:lstStyle/>
          <a:p>
            <a:r>
              <a:rPr lang="en-NP" dirty="0"/>
              <a:t>Audio file size</a:t>
            </a:r>
          </a:p>
        </p:txBody>
      </p:sp>
      <p:sp>
        <p:nvSpPr>
          <p:cNvPr id="3" name="Content Placeholder 2">
            <a:extLst>
              <a:ext uri="{FF2B5EF4-FFF2-40B4-BE49-F238E27FC236}">
                <a16:creationId xmlns:a16="http://schemas.microsoft.com/office/drawing/2014/main" id="{113EAD5F-B7F4-C024-D418-2A9373C6CFC4}"/>
              </a:ext>
            </a:extLst>
          </p:cNvPr>
          <p:cNvSpPr>
            <a:spLocks noGrp="1"/>
          </p:cNvSpPr>
          <p:nvPr>
            <p:ph idx="1"/>
          </p:nvPr>
        </p:nvSpPr>
        <p:spPr/>
        <p:txBody>
          <a:bodyPr/>
          <a:lstStyle/>
          <a:p>
            <a:r>
              <a:rPr lang="en-NP" dirty="0"/>
              <a:t>Calcualte the file size for CD-quality Audio(Stereo) with the play-back time of 5 minutes.</a:t>
            </a:r>
          </a:p>
          <a:p>
            <a:r>
              <a:rPr lang="en-US" b="0" i="0" u="none" strike="noStrike" dirty="0">
                <a:solidFill>
                  <a:srgbClr val="282829"/>
                </a:solidFill>
                <a:effectLst/>
                <a:latin typeface="-apple-system"/>
              </a:rPr>
              <a:t>For say a 5 min track first we convert time to seconds = 300sec.</a:t>
            </a:r>
            <a:endParaRPr lang="en-NP" b="0" i="0" u="none" strike="noStrike" dirty="0">
              <a:solidFill>
                <a:srgbClr val="282829"/>
              </a:solidFill>
              <a:effectLst/>
              <a:latin typeface="-apple-system"/>
            </a:endParaRPr>
          </a:p>
          <a:p>
            <a:r>
              <a:rPr lang="en-NP" dirty="0">
                <a:solidFill>
                  <a:srgbClr val="282829"/>
                </a:solidFill>
                <a:latin typeface="-apple-system"/>
              </a:rPr>
              <a:t>For CD- Quality Audio Sampling Rate = 44.1 KHz = 44100 Hz</a:t>
            </a:r>
          </a:p>
          <a:p>
            <a:r>
              <a:rPr lang="en-NP" dirty="0">
                <a:solidFill>
                  <a:srgbClr val="282829"/>
                </a:solidFill>
                <a:latin typeface="-apple-system"/>
              </a:rPr>
              <a:t>Bit Depth = 16, No. of channel = 2 (For Stereo)</a:t>
            </a:r>
          </a:p>
          <a:p>
            <a:r>
              <a:rPr lang="en-NP" dirty="0">
                <a:solidFill>
                  <a:srgbClr val="0070C0"/>
                </a:solidFill>
                <a:latin typeface="-apple-system"/>
              </a:rPr>
              <a:t>Formula = </a:t>
            </a:r>
            <a:r>
              <a:rPr lang="en-US" b="0" i="0" u="none" strike="noStrike" dirty="0">
                <a:solidFill>
                  <a:srgbClr val="0070C0"/>
                </a:solidFill>
                <a:effectLst/>
                <a:latin typeface="-apple-system"/>
              </a:rPr>
              <a:t>(Sample rate x Bit-depth x Time) x No. of Channel</a:t>
            </a:r>
          </a:p>
          <a:p>
            <a:r>
              <a:rPr lang="en-US" dirty="0">
                <a:solidFill>
                  <a:srgbClr val="282829"/>
                </a:solidFill>
                <a:latin typeface="-apple-system"/>
              </a:rPr>
              <a:t>i.e. </a:t>
            </a:r>
            <a:r>
              <a:rPr lang="en-US" b="0" i="0" u="none" strike="noStrike" dirty="0">
                <a:solidFill>
                  <a:srgbClr val="282829"/>
                </a:solidFill>
                <a:effectLst/>
                <a:latin typeface="-apple-system"/>
              </a:rPr>
              <a:t>44, 100 x 16 x 300) x 2 = (423, 360, 000) x 2 = 423,360,000 bits</a:t>
            </a:r>
            <a:endParaRPr lang="en-NP" dirty="0"/>
          </a:p>
        </p:txBody>
      </p:sp>
    </p:spTree>
    <p:extLst>
      <p:ext uri="{BB962C8B-B14F-4D97-AF65-F5344CB8AC3E}">
        <p14:creationId xmlns:p14="http://schemas.microsoft.com/office/powerpoint/2010/main" val="1576472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3239-FA4D-DA2C-82BB-EF449E29FC9E}"/>
              </a:ext>
            </a:extLst>
          </p:cNvPr>
          <p:cNvSpPr>
            <a:spLocks noGrp="1"/>
          </p:cNvSpPr>
          <p:nvPr>
            <p:ph type="title"/>
          </p:nvPr>
        </p:nvSpPr>
        <p:spPr/>
        <p:txBody>
          <a:bodyPr/>
          <a:lstStyle/>
          <a:p>
            <a:r>
              <a:rPr lang="en-NP" dirty="0"/>
              <a:t>Audio File Size</a:t>
            </a:r>
          </a:p>
        </p:txBody>
      </p:sp>
      <p:sp>
        <p:nvSpPr>
          <p:cNvPr id="3" name="Content Placeholder 2">
            <a:extLst>
              <a:ext uri="{FF2B5EF4-FFF2-40B4-BE49-F238E27FC236}">
                <a16:creationId xmlns:a16="http://schemas.microsoft.com/office/drawing/2014/main" id="{12732B24-5B68-E177-20DF-F58338798278}"/>
              </a:ext>
            </a:extLst>
          </p:cNvPr>
          <p:cNvSpPr>
            <a:spLocks noGrp="1"/>
          </p:cNvSpPr>
          <p:nvPr>
            <p:ph idx="1"/>
          </p:nvPr>
        </p:nvSpPr>
        <p:spPr/>
        <p:txBody>
          <a:bodyPr/>
          <a:lstStyle/>
          <a:p>
            <a:pPr algn="l" rtl="0"/>
            <a:r>
              <a:rPr lang="en-US" b="0" i="0" u="none" strike="noStrike" dirty="0">
                <a:solidFill>
                  <a:srgbClr val="282829"/>
                </a:solidFill>
                <a:effectLst/>
                <a:latin typeface="-apple-system"/>
              </a:rPr>
              <a:t>To convert to Bytes, we divide by 8 because a Byte contains 8bits.</a:t>
            </a:r>
          </a:p>
          <a:p>
            <a:pPr marL="0" indent="0" algn="l" rtl="0">
              <a:buNone/>
            </a:pPr>
            <a:r>
              <a:rPr lang="en-US" b="0" i="0" u="none" strike="noStrike" dirty="0">
                <a:solidFill>
                  <a:srgbClr val="282829"/>
                </a:solidFill>
                <a:effectLst/>
                <a:latin typeface="-apple-system"/>
              </a:rPr>
              <a:t> i.e. 423,360,000/8 = 52,920,000 bytes.</a:t>
            </a:r>
          </a:p>
          <a:p>
            <a:r>
              <a:rPr lang="en-US" dirty="0">
                <a:solidFill>
                  <a:srgbClr val="282829"/>
                </a:solidFill>
                <a:latin typeface="-apple-system"/>
              </a:rPr>
              <a:t>C</a:t>
            </a:r>
            <a:r>
              <a:rPr lang="en-US" b="0" i="0" u="none" strike="noStrike" dirty="0">
                <a:solidFill>
                  <a:srgbClr val="282829"/>
                </a:solidFill>
                <a:effectLst/>
                <a:latin typeface="-apple-system"/>
              </a:rPr>
              <a:t>onverting to Kilobytes by dividing by 1024 (the number of Bytes in a Kilobyte), then dividing by 1024 again (the number of Kilobytes in a Megabyte).</a:t>
            </a:r>
          </a:p>
          <a:p>
            <a:r>
              <a:rPr lang="en-US" dirty="0">
                <a:solidFill>
                  <a:srgbClr val="282829"/>
                </a:solidFill>
                <a:latin typeface="-apple-system"/>
              </a:rPr>
              <a:t>i.e. </a:t>
            </a:r>
            <a:r>
              <a:rPr lang="en-US" b="0" i="0" u="none" strike="noStrike" dirty="0">
                <a:solidFill>
                  <a:srgbClr val="282829"/>
                </a:solidFill>
                <a:effectLst/>
                <a:latin typeface="-apple-system"/>
              </a:rPr>
              <a:t>52,920,000/ (1024 x 1024) =52,920,000 / 1,048,576 = 50.468 MB</a:t>
            </a:r>
            <a:endParaRPr lang="en-US" dirty="0">
              <a:solidFill>
                <a:srgbClr val="282829"/>
              </a:solidFill>
              <a:latin typeface="-apple-system"/>
            </a:endParaRPr>
          </a:p>
          <a:p>
            <a:pPr marL="0" indent="0">
              <a:buNone/>
            </a:pPr>
            <a:endParaRPr lang="en-US" b="0" i="0" u="none" strike="noStrike" dirty="0">
              <a:solidFill>
                <a:srgbClr val="282829"/>
              </a:solidFill>
              <a:effectLst/>
              <a:latin typeface="-apple-system"/>
            </a:endParaRPr>
          </a:p>
          <a:p>
            <a:pPr marL="0" indent="0">
              <a:buNone/>
            </a:pPr>
            <a:r>
              <a:rPr lang="en-US" dirty="0">
                <a:solidFill>
                  <a:srgbClr val="0070C0"/>
                </a:solidFill>
                <a:latin typeface="-apple-system"/>
              </a:rPr>
              <a:t>Question: Calculate the File size(in Megabyte) of an 10 second audio sampled at 48 KHz having bit depth 24 with Mono channel.</a:t>
            </a:r>
            <a:endParaRPr lang="en-US" b="0" i="0" u="none" strike="noStrike" dirty="0">
              <a:solidFill>
                <a:srgbClr val="0070C0"/>
              </a:solidFill>
              <a:effectLst/>
              <a:latin typeface="-apple-system"/>
            </a:endParaRPr>
          </a:p>
          <a:p>
            <a:endParaRPr lang="en-NP" dirty="0"/>
          </a:p>
        </p:txBody>
      </p:sp>
    </p:spTree>
    <p:extLst>
      <p:ext uri="{BB962C8B-B14F-4D97-AF65-F5344CB8AC3E}">
        <p14:creationId xmlns:p14="http://schemas.microsoft.com/office/powerpoint/2010/main" val="2682331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6134-0D85-9982-3753-627AF6BD9320}"/>
              </a:ext>
            </a:extLst>
          </p:cNvPr>
          <p:cNvSpPr>
            <a:spLocks noGrp="1"/>
          </p:cNvSpPr>
          <p:nvPr>
            <p:ph type="title"/>
          </p:nvPr>
        </p:nvSpPr>
        <p:spPr/>
        <p:txBody>
          <a:bodyPr/>
          <a:lstStyle/>
          <a:p>
            <a:r>
              <a:rPr lang="en-NP" dirty="0"/>
              <a:t>MIDI </a:t>
            </a:r>
          </a:p>
        </p:txBody>
      </p:sp>
      <p:sp>
        <p:nvSpPr>
          <p:cNvPr id="3" name="Content Placeholder 2">
            <a:extLst>
              <a:ext uri="{FF2B5EF4-FFF2-40B4-BE49-F238E27FC236}">
                <a16:creationId xmlns:a16="http://schemas.microsoft.com/office/drawing/2014/main" id="{F2C79D7D-E495-F450-2ECD-36395842111D}"/>
              </a:ext>
            </a:extLst>
          </p:cNvPr>
          <p:cNvSpPr>
            <a:spLocks noGrp="1"/>
          </p:cNvSpPr>
          <p:nvPr>
            <p:ph idx="1"/>
          </p:nvPr>
        </p:nvSpPr>
        <p:spPr/>
        <p:txBody>
          <a:bodyPr/>
          <a:lstStyle/>
          <a:p>
            <a:r>
              <a:rPr lang="en-NP" dirty="0"/>
              <a:t>Musical Instrument Digital Interface</a:t>
            </a:r>
          </a:p>
          <a:p>
            <a:r>
              <a:rPr lang="en-NP" dirty="0"/>
              <a:t>Relationship between Music and computers has become more interconnected considering the development of MIDI</a:t>
            </a:r>
          </a:p>
          <a:p>
            <a:r>
              <a:rPr lang="en-NP" dirty="0"/>
              <a:t>It is a small piece of equipment that plugs directly into the computer’s serial port and allows the transmission of signals</a:t>
            </a:r>
          </a:p>
          <a:p>
            <a:r>
              <a:rPr lang="en-NP" dirty="0"/>
              <a:t>Now it has become a standard for every manufacturers of electronic musical instruments</a:t>
            </a:r>
          </a:p>
          <a:p>
            <a:r>
              <a:rPr lang="en-US" dirty="0"/>
              <a:t>I</a:t>
            </a:r>
            <a:r>
              <a:rPr lang="en-NP" dirty="0"/>
              <a:t>t has a set of specifications so that instruments of different manufacturers can, without difficulty, communicate musical information between one another</a:t>
            </a:r>
          </a:p>
        </p:txBody>
      </p:sp>
    </p:spTree>
    <p:extLst>
      <p:ext uri="{BB962C8B-B14F-4D97-AF65-F5344CB8AC3E}">
        <p14:creationId xmlns:p14="http://schemas.microsoft.com/office/powerpoint/2010/main" val="310996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CA1E6C-FC32-5E2C-78B9-E9962F57BCAC}"/>
              </a:ext>
            </a:extLst>
          </p:cNvPr>
          <p:cNvSpPr>
            <a:spLocks noGrp="1"/>
          </p:cNvSpPr>
          <p:nvPr>
            <p:ph type="title"/>
          </p:nvPr>
        </p:nvSpPr>
        <p:spPr/>
        <p:txBody>
          <a:bodyPr/>
          <a:lstStyle/>
          <a:p>
            <a:r>
              <a:rPr lang="en-NP" dirty="0"/>
              <a:t>MIDI</a:t>
            </a:r>
          </a:p>
        </p:txBody>
      </p:sp>
      <p:pic>
        <p:nvPicPr>
          <p:cNvPr id="8" name="Content Placeholder 7">
            <a:extLst>
              <a:ext uri="{FF2B5EF4-FFF2-40B4-BE49-F238E27FC236}">
                <a16:creationId xmlns:a16="http://schemas.microsoft.com/office/drawing/2014/main" id="{3696057F-0DB6-6338-DFEB-8288296C0F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9975" y="2930971"/>
            <a:ext cx="4754563" cy="2504182"/>
          </a:xfrm>
        </p:spPr>
      </p:pic>
      <p:pic>
        <p:nvPicPr>
          <p:cNvPr id="10" name="Content Placeholder 9">
            <a:extLst>
              <a:ext uri="{FF2B5EF4-FFF2-40B4-BE49-F238E27FC236}">
                <a16:creationId xmlns:a16="http://schemas.microsoft.com/office/drawing/2014/main" id="{163DF803-D502-C9FE-CAD4-A0D9018DBF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64288" y="2898612"/>
            <a:ext cx="4754562" cy="2568900"/>
          </a:xfrm>
        </p:spPr>
      </p:pic>
    </p:spTree>
    <p:extLst>
      <p:ext uri="{BB962C8B-B14F-4D97-AF65-F5344CB8AC3E}">
        <p14:creationId xmlns:p14="http://schemas.microsoft.com/office/powerpoint/2010/main" val="4052822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6BD7-5268-C470-755F-81CD0B9ACAA9}"/>
              </a:ext>
            </a:extLst>
          </p:cNvPr>
          <p:cNvSpPr>
            <a:spLocks noGrp="1"/>
          </p:cNvSpPr>
          <p:nvPr>
            <p:ph type="title"/>
          </p:nvPr>
        </p:nvSpPr>
        <p:spPr/>
        <p:txBody>
          <a:bodyPr/>
          <a:lstStyle/>
          <a:p>
            <a:r>
              <a:rPr lang="en-NP" dirty="0"/>
              <a:t>Midi</a:t>
            </a:r>
          </a:p>
        </p:txBody>
      </p:sp>
      <p:pic>
        <p:nvPicPr>
          <p:cNvPr id="5" name="Content Placeholder 4">
            <a:extLst>
              <a:ext uri="{FF2B5EF4-FFF2-40B4-BE49-F238E27FC236}">
                <a16:creationId xmlns:a16="http://schemas.microsoft.com/office/drawing/2014/main" id="{41DE49D6-2FEF-B9DB-D2F6-7EBE12E73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625600"/>
            <a:ext cx="9017000" cy="4709668"/>
          </a:xfrm>
        </p:spPr>
      </p:pic>
    </p:spTree>
    <p:extLst>
      <p:ext uri="{BB962C8B-B14F-4D97-AF65-F5344CB8AC3E}">
        <p14:creationId xmlns:p14="http://schemas.microsoft.com/office/powerpoint/2010/main" val="68207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1EF5-69C5-77B4-9246-C443427D30F4}"/>
              </a:ext>
            </a:extLst>
          </p:cNvPr>
          <p:cNvSpPr>
            <a:spLocks noGrp="1"/>
          </p:cNvSpPr>
          <p:nvPr>
            <p:ph type="title"/>
          </p:nvPr>
        </p:nvSpPr>
        <p:spPr/>
        <p:txBody>
          <a:bodyPr/>
          <a:lstStyle/>
          <a:p>
            <a:r>
              <a:rPr lang="en-NP" dirty="0"/>
              <a:t>How does it work?</a:t>
            </a:r>
          </a:p>
        </p:txBody>
      </p:sp>
      <p:sp>
        <p:nvSpPr>
          <p:cNvPr id="3" name="Content Placeholder 2">
            <a:extLst>
              <a:ext uri="{FF2B5EF4-FFF2-40B4-BE49-F238E27FC236}">
                <a16:creationId xmlns:a16="http://schemas.microsoft.com/office/drawing/2014/main" id="{6ECA1FC1-5EBC-769E-8DB1-2B217E521A1D}"/>
              </a:ext>
            </a:extLst>
          </p:cNvPr>
          <p:cNvSpPr>
            <a:spLocks noGrp="1"/>
          </p:cNvSpPr>
          <p:nvPr>
            <p:ph idx="1"/>
          </p:nvPr>
        </p:nvSpPr>
        <p:spPr/>
        <p:txBody>
          <a:bodyPr/>
          <a:lstStyle/>
          <a:p>
            <a:r>
              <a:rPr lang="en-US" b="0" i="0" u="none" strike="noStrike" dirty="0">
                <a:solidFill>
                  <a:srgbClr val="333333"/>
                </a:solidFill>
                <a:effectLst/>
              </a:rPr>
              <a:t>A musical instrument takes an input MIDI input signal, which can be as simple as an audio signal, and produces a MIDI output signal.</a:t>
            </a:r>
          </a:p>
          <a:p>
            <a:r>
              <a:rPr lang="en-US" b="0" i="0" u="none" strike="noStrike" dirty="0">
                <a:solidFill>
                  <a:srgbClr val="333333"/>
                </a:solidFill>
                <a:effectLst/>
              </a:rPr>
              <a:t>MIDI-capable devices can send/receive data in several ways</a:t>
            </a:r>
            <a:endParaRPr lang="en-US" dirty="0">
              <a:solidFill>
                <a:srgbClr val="333333"/>
              </a:solidFill>
            </a:endParaRPr>
          </a:p>
          <a:p>
            <a:r>
              <a:rPr lang="en-US" b="0" i="0" u="none" strike="noStrike" dirty="0">
                <a:solidFill>
                  <a:srgbClr val="333333"/>
                </a:solidFill>
                <a:effectLst/>
              </a:rPr>
              <a:t>A MIDI compatible instrument like the Roland FT-817 produces a MIDI note and plays it on its own devices or can copy it and play it on another instrument. </a:t>
            </a:r>
          </a:p>
          <a:p>
            <a:r>
              <a:rPr lang="en-US" b="0" i="0" u="none" strike="noStrike" dirty="0">
                <a:solidFill>
                  <a:srgbClr val="333333"/>
                </a:solidFill>
                <a:effectLst/>
              </a:rPr>
              <a:t>The notes are produced when a key is pressed, or a gate button is pushed, sending the resulting electrical signal to an amplifier to generate a pitch that is the audio amplitude of the note.</a:t>
            </a:r>
          </a:p>
          <a:p>
            <a:r>
              <a:rPr lang="en-US" dirty="0">
                <a:solidFill>
                  <a:srgbClr val="333333"/>
                </a:solidFill>
              </a:rPr>
              <a:t>MIDI also has considerable digital and analogue manipulation capabilities for the creation of and modification of sounds</a:t>
            </a:r>
            <a:endParaRPr lang="en-NP" dirty="0">
              <a:solidFill>
                <a:srgbClr val="333333"/>
              </a:solidFill>
            </a:endParaRPr>
          </a:p>
        </p:txBody>
      </p:sp>
    </p:spTree>
    <p:extLst>
      <p:ext uri="{BB962C8B-B14F-4D97-AF65-F5344CB8AC3E}">
        <p14:creationId xmlns:p14="http://schemas.microsoft.com/office/powerpoint/2010/main" val="154144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3553-4CA3-4551-F800-49081B1EE0A0}"/>
              </a:ext>
            </a:extLst>
          </p:cNvPr>
          <p:cNvSpPr>
            <a:spLocks noGrp="1"/>
          </p:cNvSpPr>
          <p:nvPr>
            <p:ph type="title"/>
          </p:nvPr>
        </p:nvSpPr>
        <p:spPr>
          <a:xfrm>
            <a:off x="1069848" y="484632"/>
            <a:ext cx="10058400" cy="1318768"/>
          </a:xfrm>
        </p:spPr>
        <p:txBody>
          <a:bodyPr/>
          <a:lstStyle/>
          <a:p>
            <a:r>
              <a:rPr lang="en-NP" dirty="0"/>
              <a:t>What does Midi do?</a:t>
            </a:r>
          </a:p>
        </p:txBody>
      </p:sp>
      <p:sp>
        <p:nvSpPr>
          <p:cNvPr id="3" name="Content Placeholder 2">
            <a:extLst>
              <a:ext uri="{FF2B5EF4-FFF2-40B4-BE49-F238E27FC236}">
                <a16:creationId xmlns:a16="http://schemas.microsoft.com/office/drawing/2014/main" id="{E8243B8B-AF24-19E0-2E8A-EB0AD81FCA3F}"/>
              </a:ext>
            </a:extLst>
          </p:cNvPr>
          <p:cNvSpPr>
            <a:spLocks noGrp="1"/>
          </p:cNvSpPr>
          <p:nvPr>
            <p:ph idx="1"/>
          </p:nvPr>
        </p:nvSpPr>
        <p:spPr/>
        <p:txBody>
          <a:bodyPr>
            <a:normAutofit lnSpcReduction="10000"/>
          </a:bodyPr>
          <a:lstStyle/>
          <a:p>
            <a:r>
              <a:rPr lang="en-US" b="0" i="0" u="none" strike="noStrike" dirty="0">
                <a:solidFill>
                  <a:srgbClr val="333333"/>
                </a:solidFill>
                <a:effectLst/>
              </a:rPr>
              <a:t>It is basically a score that is read by a compatible music synthesizer.</a:t>
            </a:r>
          </a:p>
          <a:p>
            <a:r>
              <a:rPr lang="en-US" b="0" i="0" u="none" strike="noStrike" dirty="0">
                <a:solidFill>
                  <a:srgbClr val="333333"/>
                </a:solidFill>
                <a:effectLst/>
              </a:rPr>
              <a:t>If you play a note on your keyboard, the MIDI converts it into numbers and sends it to the software or hardware that will then make that sound</a:t>
            </a:r>
            <a:r>
              <a:rPr lang="en-US" dirty="0">
                <a:solidFill>
                  <a:srgbClr val="333333"/>
                </a:solidFill>
              </a:rPr>
              <a:t>.</a:t>
            </a:r>
          </a:p>
          <a:p>
            <a:r>
              <a:rPr lang="en-US" b="0" i="0" u="none" strike="noStrike" dirty="0">
                <a:solidFill>
                  <a:srgbClr val="333333"/>
                </a:solidFill>
                <a:effectLst/>
              </a:rPr>
              <a:t>If you change the score, the sound changes.</a:t>
            </a:r>
          </a:p>
          <a:p>
            <a:r>
              <a:rPr lang="en-US" b="0" i="0" u="none" strike="noStrike" dirty="0">
                <a:solidFill>
                  <a:srgbClr val="666666"/>
                </a:solidFill>
                <a:effectLst/>
              </a:rPr>
              <a:t>MIDI does not send the </a:t>
            </a:r>
            <a:r>
              <a:rPr lang="en-US" b="0" i="0" u="sng" dirty="0">
                <a:solidFill>
                  <a:srgbClr val="007CAD"/>
                </a:solidFill>
                <a:effectLst/>
                <a:hlinkClick r:id="rId2"/>
              </a:rPr>
              <a:t>sound wave</a:t>
            </a:r>
            <a:r>
              <a:rPr lang="en-US" b="0" i="0" u="none" strike="noStrike" dirty="0">
                <a:solidFill>
                  <a:srgbClr val="666666"/>
                </a:solidFill>
                <a:effectLst/>
              </a:rPr>
              <a:t> made by an instrument; instead, it sends information about the music notes, and the receiving device uses its own internal mechanisms to generate the sounds.</a:t>
            </a:r>
            <a:endParaRPr lang="en-US" b="0" i="0" u="none" strike="noStrike" dirty="0">
              <a:solidFill>
                <a:srgbClr val="333333"/>
              </a:solidFill>
              <a:effectLst/>
            </a:endParaRPr>
          </a:p>
          <a:p>
            <a:r>
              <a:rPr lang="en-US" b="0" i="0" u="none" strike="noStrike" dirty="0">
                <a:solidFill>
                  <a:srgbClr val="333333"/>
                </a:solidFill>
                <a:effectLst/>
              </a:rPr>
              <a:t>Many video games use MIDI files for music rather than recorded music because the size of the files is so small.</a:t>
            </a:r>
            <a:endParaRPr lang="en-US" dirty="0">
              <a:solidFill>
                <a:srgbClr val="333333"/>
              </a:solidFill>
            </a:endParaRPr>
          </a:p>
          <a:p>
            <a:r>
              <a:rPr lang="en-US" b="0" i="0" u="none" strike="noStrike" dirty="0">
                <a:solidFill>
                  <a:srgbClr val="333333"/>
                </a:solidFill>
                <a:effectLst/>
              </a:rPr>
              <a:t>This is a popular way for amateur and independent musicians to distribute their music. It cuts out the record company and makes it easier for people to get the music to the audience. </a:t>
            </a:r>
          </a:p>
          <a:p>
            <a:pPr marL="0" indent="0">
              <a:buNone/>
            </a:pPr>
            <a:endParaRPr lang="en-NP" dirty="0"/>
          </a:p>
        </p:txBody>
      </p:sp>
    </p:spTree>
    <p:extLst>
      <p:ext uri="{BB962C8B-B14F-4D97-AF65-F5344CB8AC3E}">
        <p14:creationId xmlns:p14="http://schemas.microsoft.com/office/powerpoint/2010/main" val="316220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E15A-A386-DBA8-77A6-43E3B47C24A1}"/>
              </a:ext>
            </a:extLst>
          </p:cNvPr>
          <p:cNvSpPr>
            <a:spLocks noGrp="1"/>
          </p:cNvSpPr>
          <p:nvPr>
            <p:ph type="title"/>
          </p:nvPr>
        </p:nvSpPr>
        <p:spPr/>
        <p:txBody>
          <a:bodyPr/>
          <a:lstStyle/>
          <a:p>
            <a:r>
              <a:rPr lang="en-NP" dirty="0"/>
              <a:t>SOund</a:t>
            </a:r>
          </a:p>
        </p:txBody>
      </p:sp>
      <p:sp>
        <p:nvSpPr>
          <p:cNvPr id="3" name="Content Placeholder 2">
            <a:extLst>
              <a:ext uri="{FF2B5EF4-FFF2-40B4-BE49-F238E27FC236}">
                <a16:creationId xmlns:a16="http://schemas.microsoft.com/office/drawing/2014/main" id="{9C649622-C764-1E56-F062-B3D43ABC3AFC}"/>
              </a:ext>
            </a:extLst>
          </p:cNvPr>
          <p:cNvSpPr>
            <a:spLocks noGrp="1"/>
          </p:cNvSpPr>
          <p:nvPr>
            <p:ph sz="half" idx="1"/>
          </p:nvPr>
        </p:nvSpPr>
        <p:spPr/>
        <p:txBody>
          <a:bodyPr>
            <a:normAutofit lnSpcReduction="10000"/>
          </a:bodyPr>
          <a:lstStyle/>
          <a:p>
            <a:r>
              <a:rPr lang="en-NP" dirty="0"/>
              <a:t>Physical phenomemon produced by the vibration of matter. </a:t>
            </a:r>
            <a:r>
              <a:rPr lang="en-US" dirty="0"/>
              <a:t>E</a:t>
            </a:r>
            <a:r>
              <a:rPr lang="en-NP" dirty="0"/>
              <a:t>.g. String, Instruments</a:t>
            </a:r>
          </a:p>
          <a:p>
            <a:r>
              <a:rPr lang="en-NP" dirty="0"/>
              <a:t>Sound is a form of energy that travels through mediums like air, water and solilds as vibration of waves but not in Vaccum</a:t>
            </a:r>
          </a:p>
          <a:p>
            <a:r>
              <a:rPr lang="en-NP" dirty="0"/>
              <a:t>As the matter vibrates, pressure variation occurs that triggers in the surrounding.</a:t>
            </a:r>
          </a:p>
          <a:p>
            <a:r>
              <a:rPr lang="en-NP" dirty="0"/>
              <a:t>This alteration of high and low pressure is propagated through different meduims and the sound is heard.</a:t>
            </a:r>
          </a:p>
          <a:p>
            <a:endParaRPr lang="en-NP" dirty="0"/>
          </a:p>
        </p:txBody>
      </p:sp>
      <p:pic>
        <p:nvPicPr>
          <p:cNvPr id="10" name="Content Placeholder 9">
            <a:extLst>
              <a:ext uri="{FF2B5EF4-FFF2-40B4-BE49-F238E27FC236}">
                <a16:creationId xmlns:a16="http://schemas.microsoft.com/office/drawing/2014/main" id="{861AFBF6-F42B-31BD-1547-EAF0C666370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4288" y="3027523"/>
            <a:ext cx="4754562" cy="2311078"/>
          </a:xfrm>
        </p:spPr>
      </p:pic>
    </p:spTree>
    <p:extLst>
      <p:ext uri="{BB962C8B-B14F-4D97-AF65-F5344CB8AC3E}">
        <p14:creationId xmlns:p14="http://schemas.microsoft.com/office/powerpoint/2010/main" val="316049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428C-6A10-EA29-D29F-4A448BFE4C29}"/>
              </a:ext>
            </a:extLst>
          </p:cNvPr>
          <p:cNvSpPr>
            <a:spLocks noGrp="1"/>
          </p:cNvSpPr>
          <p:nvPr>
            <p:ph type="title"/>
          </p:nvPr>
        </p:nvSpPr>
        <p:spPr/>
        <p:txBody>
          <a:bodyPr>
            <a:normAutofit fontScale="90000"/>
          </a:bodyPr>
          <a:lstStyle/>
          <a:p>
            <a:r>
              <a:rPr lang="en-NP" dirty="0"/>
              <a:t>Components of MIDI interface</a:t>
            </a:r>
            <a:br>
              <a:rPr lang="en-NP" dirty="0"/>
            </a:br>
            <a:r>
              <a:rPr lang="en-NP" sz="2700" dirty="0"/>
              <a:t>A MIDI interface has two components</a:t>
            </a:r>
            <a:br>
              <a:rPr lang="en-NP" dirty="0"/>
            </a:br>
            <a:endParaRPr lang="en-NP" dirty="0"/>
          </a:p>
        </p:txBody>
      </p:sp>
      <p:sp>
        <p:nvSpPr>
          <p:cNvPr id="3" name="Content Placeholder 2">
            <a:extLst>
              <a:ext uri="{FF2B5EF4-FFF2-40B4-BE49-F238E27FC236}">
                <a16:creationId xmlns:a16="http://schemas.microsoft.com/office/drawing/2014/main" id="{B7F69B77-A4F7-81EA-6D4F-FB8D0AEA6984}"/>
              </a:ext>
            </a:extLst>
          </p:cNvPr>
          <p:cNvSpPr>
            <a:spLocks noGrp="1"/>
          </p:cNvSpPr>
          <p:nvPr>
            <p:ph sz="half" idx="1"/>
          </p:nvPr>
        </p:nvSpPr>
        <p:spPr/>
        <p:txBody>
          <a:bodyPr/>
          <a:lstStyle/>
          <a:p>
            <a:pPr marL="457200" indent="-457200">
              <a:buAutoNum type="arabicPeriod"/>
            </a:pPr>
            <a:r>
              <a:rPr lang="en-NP" dirty="0">
                <a:solidFill>
                  <a:srgbClr val="0070C0"/>
                </a:solidFill>
              </a:rPr>
              <a:t>Hardware:</a:t>
            </a:r>
          </a:p>
          <a:p>
            <a:pPr marL="0" indent="0">
              <a:buNone/>
            </a:pPr>
            <a:endParaRPr lang="en-NP" dirty="0"/>
          </a:p>
          <a:p>
            <a:pPr lvl="1"/>
            <a:r>
              <a:rPr lang="en-NP" dirty="0"/>
              <a:t>Consits of different physical hardware devies to built the system</a:t>
            </a:r>
          </a:p>
          <a:p>
            <a:pPr lvl="1"/>
            <a:r>
              <a:rPr lang="en-US" dirty="0"/>
              <a:t>S</a:t>
            </a:r>
            <a:r>
              <a:rPr lang="en-NP" dirty="0"/>
              <a:t>pecifies the physical connection between musical instruments using MIDI cables</a:t>
            </a:r>
          </a:p>
          <a:p>
            <a:pPr marL="274320" lvl="1" indent="0">
              <a:buNone/>
            </a:pPr>
            <a:endParaRPr lang="en-NP" dirty="0"/>
          </a:p>
        </p:txBody>
      </p:sp>
      <p:sp>
        <p:nvSpPr>
          <p:cNvPr id="4" name="Content Placeholder 3">
            <a:extLst>
              <a:ext uri="{FF2B5EF4-FFF2-40B4-BE49-F238E27FC236}">
                <a16:creationId xmlns:a16="http://schemas.microsoft.com/office/drawing/2014/main" id="{56AA6812-26C0-6E40-08EF-9F096D22A27B}"/>
              </a:ext>
            </a:extLst>
          </p:cNvPr>
          <p:cNvSpPr>
            <a:spLocks noGrp="1"/>
          </p:cNvSpPr>
          <p:nvPr>
            <p:ph sz="half" idx="2"/>
          </p:nvPr>
        </p:nvSpPr>
        <p:spPr/>
        <p:txBody>
          <a:bodyPr/>
          <a:lstStyle/>
          <a:p>
            <a:pPr marL="0" indent="0">
              <a:buNone/>
            </a:pPr>
            <a:r>
              <a:rPr lang="en-NP" dirty="0"/>
              <a:t>2.  </a:t>
            </a:r>
            <a:r>
              <a:rPr lang="en-NP" dirty="0">
                <a:solidFill>
                  <a:srgbClr val="0070C0"/>
                </a:solidFill>
              </a:rPr>
              <a:t>Data Format:</a:t>
            </a:r>
          </a:p>
          <a:p>
            <a:endParaRPr lang="en-NP" dirty="0"/>
          </a:p>
          <a:p>
            <a:pPr lvl="1"/>
            <a:r>
              <a:rPr lang="en-US" dirty="0"/>
              <a:t>T</a:t>
            </a:r>
            <a:r>
              <a:rPr lang="en-NP" dirty="0"/>
              <a:t>he information that travels through the hardware devices</a:t>
            </a:r>
          </a:p>
          <a:p>
            <a:pPr lvl="1"/>
            <a:r>
              <a:rPr lang="en-US" dirty="0"/>
              <a:t>The encoding </a:t>
            </a:r>
            <a:r>
              <a:rPr lang="en-US" dirty="0" err="1"/>
              <a:t>i</a:t>
            </a:r>
            <a:r>
              <a:rPr lang="en-NP" dirty="0"/>
              <a:t>ncludes the notion of the beginning and end of the note, frequency and volume information</a:t>
            </a:r>
          </a:p>
          <a:p>
            <a:pPr lvl="1"/>
            <a:r>
              <a:rPr lang="en-NP" dirty="0"/>
              <a:t>Also includes information such as stroke intensity(hammering effect)</a:t>
            </a:r>
          </a:p>
        </p:txBody>
      </p:sp>
    </p:spTree>
    <p:extLst>
      <p:ext uri="{BB962C8B-B14F-4D97-AF65-F5344CB8AC3E}">
        <p14:creationId xmlns:p14="http://schemas.microsoft.com/office/powerpoint/2010/main" val="187824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137ED5-1DF8-07B2-1225-19E6933EDCB6}"/>
              </a:ext>
            </a:extLst>
          </p:cNvPr>
          <p:cNvSpPr>
            <a:spLocks noGrp="1"/>
          </p:cNvSpPr>
          <p:nvPr>
            <p:ph type="title"/>
          </p:nvPr>
        </p:nvSpPr>
        <p:spPr/>
        <p:txBody>
          <a:bodyPr/>
          <a:lstStyle/>
          <a:p>
            <a:r>
              <a:rPr lang="en-NP" dirty="0"/>
              <a:t>MIDI modes</a:t>
            </a:r>
          </a:p>
        </p:txBody>
      </p:sp>
      <p:sp>
        <p:nvSpPr>
          <p:cNvPr id="6" name="Content Placeholder 5">
            <a:extLst>
              <a:ext uri="{FF2B5EF4-FFF2-40B4-BE49-F238E27FC236}">
                <a16:creationId xmlns:a16="http://schemas.microsoft.com/office/drawing/2014/main" id="{C5901284-CA85-817E-C172-5D617031A810}"/>
              </a:ext>
            </a:extLst>
          </p:cNvPr>
          <p:cNvSpPr>
            <a:spLocks noGrp="1"/>
          </p:cNvSpPr>
          <p:nvPr>
            <p:ph idx="1"/>
          </p:nvPr>
        </p:nvSpPr>
        <p:spPr/>
        <p:txBody>
          <a:bodyPr>
            <a:normAutofit/>
          </a:bodyPr>
          <a:lstStyle/>
          <a:p>
            <a:r>
              <a:rPr lang="en-US" dirty="0"/>
              <a:t>T</a:t>
            </a:r>
            <a:r>
              <a:rPr lang="en-NP" dirty="0"/>
              <a:t>o tune a MIDI device to one or more channels, the device must be set to one of the 4 reception modes</a:t>
            </a:r>
          </a:p>
          <a:p>
            <a:pPr lvl="1"/>
            <a:r>
              <a:rPr lang="en-NP" dirty="0">
                <a:solidFill>
                  <a:srgbClr val="0070C0"/>
                </a:solidFill>
              </a:rPr>
              <a:t>Mode 1: Omni ON/ Poly</a:t>
            </a:r>
          </a:p>
          <a:p>
            <a:pPr lvl="1"/>
            <a:r>
              <a:rPr lang="en-NP" dirty="0">
                <a:solidFill>
                  <a:srgbClr val="0070C0"/>
                </a:solidFill>
              </a:rPr>
              <a:t>Mode 2: Omni ON/ Mono</a:t>
            </a:r>
          </a:p>
          <a:p>
            <a:pPr lvl="1"/>
            <a:r>
              <a:rPr lang="en-NP" dirty="0">
                <a:solidFill>
                  <a:srgbClr val="0070C0"/>
                </a:solidFill>
              </a:rPr>
              <a:t>Mode 3: Omni OFF/Poly</a:t>
            </a:r>
          </a:p>
          <a:p>
            <a:pPr lvl="1"/>
            <a:r>
              <a:rPr lang="en-NP" dirty="0">
                <a:solidFill>
                  <a:srgbClr val="0070C0"/>
                </a:solidFill>
              </a:rPr>
              <a:t>Mode 4: Omni OFF/ Mono</a:t>
            </a:r>
          </a:p>
          <a:p>
            <a:pPr lvl="1"/>
            <a:r>
              <a:rPr lang="en-NP" dirty="0"/>
              <a:t>If Omni is turned ON, the MIDI device monitors all the MIDI channels and responds to all channels.</a:t>
            </a:r>
          </a:p>
          <a:p>
            <a:pPr lvl="1"/>
            <a:r>
              <a:rPr lang="en-NP" dirty="0"/>
              <a:t>If Omni is turned OFF, the MIDI device responds only to the channel messages sent on channel the device is set to receive.</a:t>
            </a:r>
          </a:p>
          <a:p>
            <a:pPr lvl="1"/>
            <a:r>
              <a:rPr lang="en-NP" dirty="0"/>
              <a:t>If Poly is set, the device can play several notes at a time.</a:t>
            </a:r>
          </a:p>
          <a:p>
            <a:pPr lvl="1"/>
            <a:r>
              <a:rPr lang="en-NP" dirty="0"/>
              <a:t>If Mono is set, the device plays one note at a time.</a:t>
            </a:r>
          </a:p>
          <a:p>
            <a:pPr lvl="1"/>
            <a:endParaRPr lang="en-NP" dirty="0"/>
          </a:p>
        </p:txBody>
      </p:sp>
    </p:spTree>
    <p:extLst>
      <p:ext uri="{BB962C8B-B14F-4D97-AF65-F5344CB8AC3E}">
        <p14:creationId xmlns:p14="http://schemas.microsoft.com/office/powerpoint/2010/main" val="220502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D255-C75D-B914-61A9-9AAE30A0AA81}"/>
              </a:ext>
            </a:extLst>
          </p:cNvPr>
          <p:cNvSpPr>
            <a:spLocks noGrp="1"/>
          </p:cNvSpPr>
          <p:nvPr>
            <p:ph type="title"/>
          </p:nvPr>
        </p:nvSpPr>
        <p:spPr>
          <a:xfrm>
            <a:off x="1069848" y="484632"/>
            <a:ext cx="10058400" cy="531368"/>
          </a:xfrm>
        </p:spPr>
        <p:txBody>
          <a:bodyPr>
            <a:normAutofit fontScale="90000"/>
          </a:bodyPr>
          <a:lstStyle/>
          <a:p>
            <a:br>
              <a:rPr lang="en-NP" dirty="0"/>
            </a:br>
            <a:endParaRPr lang="en-NP" dirty="0"/>
          </a:p>
        </p:txBody>
      </p:sp>
      <p:sp>
        <p:nvSpPr>
          <p:cNvPr id="3" name="Content Placeholder 2">
            <a:extLst>
              <a:ext uri="{FF2B5EF4-FFF2-40B4-BE49-F238E27FC236}">
                <a16:creationId xmlns:a16="http://schemas.microsoft.com/office/drawing/2014/main" id="{C7359F1C-EB46-4F7E-1609-438B3A076C6B}"/>
              </a:ext>
            </a:extLst>
          </p:cNvPr>
          <p:cNvSpPr>
            <a:spLocks noGrp="1"/>
          </p:cNvSpPr>
          <p:nvPr>
            <p:ph idx="1"/>
          </p:nvPr>
        </p:nvSpPr>
        <p:spPr/>
        <p:txBody>
          <a:bodyPr/>
          <a:lstStyle/>
          <a:p>
            <a:r>
              <a:rPr lang="en-US" dirty="0">
                <a:hlinkClick r:id="rId3"/>
              </a:rPr>
              <a:t>https://youtu.be/FHmshRb5HQs?si=lZr2s6Y91rQ3F-7b</a:t>
            </a:r>
            <a:endParaRPr lang="en-NP" dirty="0"/>
          </a:p>
        </p:txBody>
      </p:sp>
      <p:pic>
        <p:nvPicPr>
          <p:cNvPr id="4" name="Online Media 3" descr="A History of MIDI">
            <a:hlinkClick r:id="" action="ppaction://media"/>
            <a:extLst>
              <a:ext uri="{FF2B5EF4-FFF2-40B4-BE49-F238E27FC236}">
                <a16:creationId xmlns:a16="http://schemas.microsoft.com/office/drawing/2014/main" id="{B27F7420-CABF-CF7A-9C07-FC1182E52E85}"/>
              </a:ext>
            </a:extLst>
          </p:cNvPr>
          <p:cNvPicPr>
            <a:picLocks noRot="1" noChangeAspect="1"/>
          </p:cNvPicPr>
          <p:nvPr>
            <a:videoFile r:link="rId1"/>
          </p:nvPr>
        </p:nvPicPr>
        <p:blipFill>
          <a:blip r:embed="rId4"/>
          <a:stretch>
            <a:fillRect/>
          </a:stretch>
        </p:blipFill>
        <p:spPr>
          <a:xfrm>
            <a:off x="1063752" y="596900"/>
            <a:ext cx="10243519" cy="5776468"/>
          </a:xfrm>
          <a:prstGeom prst="rect">
            <a:avLst/>
          </a:prstGeom>
        </p:spPr>
      </p:pic>
    </p:spTree>
    <p:extLst>
      <p:ext uri="{BB962C8B-B14F-4D97-AF65-F5344CB8AC3E}">
        <p14:creationId xmlns:p14="http://schemas.microsoft.com/office/powerpoint/2010/main" val="5775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1A8E-6B75-E5AB-6007-4E8DAC095516}"/>
              </a:ext>
            </a:extLst>
          </p:cNvPr>
          <p:cNvSpPr>
            <a:spLocks noGrp="1"/>
          </p:cNvSpPr>
          <p:nvPr>
            <p:ph type="title"/>
          </p:nvPr>
        </p:nvSpPr>
        <p:spPr/>
        <p:txBody>
          <a:bodyPr/>
          <a:lstStyle/>
          <a:p>
            <a:r>
              <a:rPr lang="en-NP" dirty="0"/>
              <a:t>MIDI Devices</a:t>
            </a:r>
          </a:p>
        </p:txBody>
      </p:sp>
      <p:sp>
        <p:nvSpPr>
          <p:cNvPr id="3" name="Content Placeholder 2">
            <a:extLst>
              <a:ext uri="{FF2B5EF4-FFF2-40B4-BE49-F238E27FC236}">
                <a16:creationId xmlns:a16="http://schemas.microsoft.com/office/drawing/2014/main" id="{19E39FE1-C1E6-1801-3C8E-A07D936C5F3A}"/>
              </a:ext>
            </a:extLst>
          </p:cNvPr>
          <p:cNvSpPr>
            <a:spLocks noGrp="1"/>
          </p:cNvSpPr>
          <p:nvPr>
            <p:ph sz="half" idx="1"/>
          </p:nvPr>
        </p:nvSpPr>
        <p:spPr/>
        <p:txBody>
          <a:bodyPr>
            <a:normAutofit lnSpcReduction="10000"/>
          </a:bodyPr>
          <a:lstStyle/>
          <a:p>
            <a:r>
              <a:rPr lang="en-NP" dirty="0"/>
              <a:t>The heart of any MIDI system is the MIDI Synthesizer device.</a:t>
            </a:r>
          </a:p>
          <a:p>
            <a:r>
              <a:rPr lang="en-NP" dirty="0"/>
              <a:t>A typical synthesizer looks like a simple keyboard with a pannel full of buttons.</a:t>
            </a:r>
          </a:p>
          <a:p>
            <a:r>
              <a:rPr lang="en-NP" dirty="0"/>
              <a:t>Most synthesizers have the components as:</a:t>
            </a:r>
          </a:p>
          <a:p>
            <a:pPr lvl="1"/>
            <a:r>
              <a:rPr lang="en-NP" dirty="0"/>
              <a:t>Sound Generators</a:t>
            </a:r>
          </a:p>
          <a:p>
            <a:pPr lvl="1"/>
            <a:r>
              <a:rPr lang="en-NP" dirty="0"/>
              <a:t>Microprocessor</a:t>
            </a:r>
          </a:p>
          <a:p>
            <a:pPr lvl="1"/>
            <a:r>
              <a:rPr lang="en-NP" dirty="0"/>
              <a:t>Keyboard</a:t>
            </a:r>
          </a:p>
          <a:p>
            <a:pPr lvl="1"/>
            <a:r>
              <a:rPr lang="en-NP" dirty="0"/>
              <a:t>Control Pannel</a:t>
            </a:r>
          </a:p>
          <a:p>
            <a:pPr lvl="1"/>
            <a:r>
              <a:rPr lang="en-NP" dirty="0"/>
              <a:t>Auxillary Controllers</a:t>
            </a:r>
          </a:p>
          <a:p>
            <a:pPr lvl="1"/>
            <a:r>
              <a:rPr lang="en-NP" dirty="0"/>
              <a:t>Memory</a:t>
            </a:r>
          </a:p>
        </p:txBody>
      </p:sp>
      <p:pic>
        <p:nvPicPr>
          <p:cNvPr id="6" name="Content Placeholder 5">
            <a:extLst>
              <a:ext uri="{FF2B5EF4-FFF2-40B4-BE49-F238E27FC236}">
                <a16:creationId xmlns:a16="http://schemas.microsoft.com/office/drawing/2014/main" id="{E0BF8248-D713-F470-201D-1A0ADBD751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4288" y="2194560"/>
            <a:ext cx="5383212" cy="3393439"/>
          </a:xfrm>
        </p:spPr>
      </p:pic>
    </p:spTree>
    <p:extLst>
      <p:ext uri="{BB962C8B-B14F-4D97-AF65-F5344CB8AC3E}">
        <p14:creationId xmlns:p14="http://schemas.microsoft.com/office/powerpoint/2010/main" val="3607648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B966-A4AA-5D1C-479F-D6CAD1934709}"/>
              </a:ext>
            </a:extLst>
          </p:cNvPr>
          <p:cNvSpPr>
            <a:spLocks noGrp="1"/>
          </p:cNvSpPr>
          <p:nvPr>
            <p:ph type="title"/>
          </p:nvPr>
        </p:nvSpPr>
        <p:spPr/>
        <p:txBody>
          <a:bodyPr/>
          <a:lstStyle/>
          <a:p>
            <a:r>
              <a:rPr lang="en-NP" dirty="0"/>
              <a:t>MIDI Message</a:t>
            </a:r>
          </a:p>
        </p:txBody>
      </p:sp>
      <p:sp>
        <p:nvSpPr>
          <p:cNvPr id="6" name="Content Placeholder 5">
            <a:extLst>
              <a:ext uri="{FF2B5EF4-FFF2-40B4-BE49-F238E27FC236}">
                <a16:creationId xmlns:a16="http://schemas.microsoft.com/office/drawing/2014/main" id="{4984C417-B3E9-CA0B-75AE-4159EA2268A2}"/>
              </a:ext>
            </a:extLst>
          </p:cNvPr>
          <p:cNvSpPr>
            <a:spLocks noGrp="1"/>
          </p:cNvSpPr>
          <p:nvPr>
            <p:ph sz="half" idx="1"/>
          </p:nvPr>
        </p:nvSpPr>
        <p:spPr/>
        <p:txBody>
          <a:bodyPr/>
          <a:lstStyle/>
          <a:p>
            <a:r>
              <a:rPr lang="en-NP" dirty="0"/>
              <a:t>MIDI message transmit the info. </a:t>
            </a:r>
            <a:r>
              <a:rPr lang="en-US" dirty="0"/>
              <a:t>B</a:t>
            </a:r>
            <a:r>
              <a:rPr lang="en-NP" dirty="0"/>
              <a:t>etween MIDI devices.(8-bits)</a:t>
            </a:r>
          </a:p>
          <a:p>
            <a:r>
              <a:rPr lang="en-NP" dirty="0"/>
              <a:t>Every MIDI message would consist of the </a:t>
            </a:r>
            <a:r>
              <a:rPr lang="en-NP" i="1" dirty="0">
                <a:solidFill>
                  <a:srgbClr val="0070C0"/>
                </a:solidFill>
              </a:rPr>
              <a:t>status byte</a:t>
            </a:r>
            <a:r>
              <a:rPr lang="en-NP" dirty="0"/>
              <a:t>( First Byte-1)</a:t>
            </a:r>
          </a:p>
          <a:p>
            <a:r>
              <a:rPr lang="en-NP" dirty="0"/>
              <a:t>i.e. 1XXXXXXX</a:t>
            </a:r>
          </a:p>
          <a:p>
            <a:r>
              <a:rPr lang="en-NP" dirty="0"/>
              <a:t>It describes the kind of message and the following bytes would contain the </a:t>
            </a:r>
            <a:r>
              <a:rPr lang="en-NP" i="1" dirty="0">
                <a:solidFill>
                  <a:srgbClr val="0070C0"/>
                </a:solidFill>
              </a:rPr>
              <a:t>data bytes. </a:t>
            </a:r>
            <a:r>
              <a:rPr lang="en-NP" dirty="0"/>
              <a:t>( First Byte-0)</a:t>
            </a:r>
          </a:p>
          <a:p>
            <a:r>
              <a:rPr lang="en-NP" dirty="0"/>
              <a:t>i.e. 0XXXXXXX</a:t>
            </a:r>
          </a:p>
          <a:p>
            <a:endParaRPr lang="en-NP" i="1" dirty="0">
              <a:solidFill>
                <a:srgbClr val="0070C0"/>
              </a:solidFill>
            </a:endParaRPr>
          </a:p>
        </p:txBody>
      </p:sp>
      <p:pic>
        <p:nvPicPr>
          <p:cNvPr id="9" name="Content Placeholder 8">
            <a:extLst>
              <a:ext uri="{FF2B5EF4-FFF2-40B4-BE49-F238E27FC236}">
                <a16:creationId xmlns:a16="http://schemas.microsoft.com/office/drawing/2014/main" id="{D4C0D93D-E1E4-67A7-A95F-029DE57059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968500"/>
            <a:ext cx="5626100" cy="4076699"/>
          </a:xfrm>
        </p:spPr>
      </p:pic>
    </p:spTree>
    <p:extLst>
      <p:ext uri="{BB962C8B-B14F-4D97-AF65-F5344CB8AC3E}">
        <p14:creationId xmlns:p14="http://schemas.microsoft.com/office/powerpoint/2010/main" val="3474740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7855-42C9-48BD-9BB8-7FEA75A51720}"/>
              </a:ext>
            </a:extLst>
          </p:cNvPr>
          <p:cNvSpPr>
            <a:spLocks noGrp="1"/>
          </p:cNvSpPr>
          <p:nvPr>
            <p:ph type="title"/>
          </p:nvPr>
        </p:nvSpPr>
        <p:spPr/>
        <p:txBody>
          <a:bodyPr/>
          <a:lstStyle/>
          <a:p>
            <a:r>
              <a:rPr lang="en-NP" dirty="0"/>
              <a:t>Format</a:t>
            </a:r>
          </a:p>
        </p:txBody>
      </p:sp>
      <p:pic>
        <p:nvPicPr>
          <p:cNvPr id="7" name="Content Placeholder 6">
            <a:extLst>
              <a:ext uri="{FF2B5EF4-FFF2-40B4-BE49-F238E27FC236}">
                <a16:creationId xmlns:a16="http://schemas.microsoft.com/office/drawing/2014/main" id="{47A2F9B6-FAD0-A599-1F21-9EFF85182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567" y="2120900"/>
            <a:ext cx="9185216" cy="4051300"/>
          </a:xfrm>
        </p:spPr>
      </p:pic>
    </p:spTree>
    <p:extLst>
      <p:ext uri="{BB962C8B-B14F-4D97-AF65-F5344CB8AC3E}">
        <p14:creationId xmlns:p14="http://schemas.microsoft.com/office/powerpoint/2010/main" val="284778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8882-9891-1D17-7B16-7891420BB2E6}"/>
              </a:ext>
            </a:extLst>
          </p:cNvPr>
          <p:cNvSpPr>
            <a:spLocks noGrp="1"/>
          </p:cNvSpPr>
          <p:nvPr>
            <p:ph type="title"/>
          </p:nvPr>
        </p:nvSpPr>
        <p:spPr>
          <a:xfrm>
            <a:off x="1069848" y="190500"/>
            <a:ext cx="10058400" cy="1028700"/>
          </a:xfrm>
        </p:spPr>
        <p:txBody>
          <a:bodyPr/>
          <a:lstStyle/>
          <a:p>
            <a:r>
              <a:rPr lang="en-NP" dirty="0"/>
              <a:t>MIDI Messages</a:t>
            </a:r>
          </a:p>
        </p:txBody>
      </p:sp>
      <p:sp>
        <p:nvSpPr>
          <p:cNvPr id="3" name="Content Placeholder 2">
            <a:extLst>
              <a:ext uri="{FF2B5EF4-FFF2-40B4-BE49-F238E27FC236}">
                <a16:creationId xmlns:a16="http://schemas.microsoft.com/office/drawing/2014/main" id="{368CC4D2-1406-139E-8948-77A65EC081AC}"/>
              </a:ext>
            </a:extLst>
          </p:cNvPr>
          <p:cNvSpPr>
            <a:spLocks noGrp="1"/>
          </p:cNvSpPr>
          <p:nvPr>
            <p:ph sz="half" idx="1"/>
          </p:nvPr>
        </p:nvSpPr>
        <p:spPr>
          <a:xfrm>
            <a:off x="254000" y="1346200"/>
            <a:ext cx="5570728" cy="4826000"/>
          </a:xfrm>
        </p:spPr>
        <p:txBody>
          <a:bodyPr/>
          <a:lstStyle/>
          <a:p>
            <a:r>
              <a:rPr lang="en-NP" dirty="0"/>
              <a:t>1. </a:t>
            </a:r>
            <a:r>
              <a:rPr lang="en-NP" dirty="0">
                <a:solidFill>
                  <a:srgbClr val="0070C0"/>
                </a:solidFill>
              </a:rPr>
              <a:t>Channel Messages</a:t>
            </a:r>
          </a:p>
          <a:p>
            <a:r>
              <a:rPr lang="en-NP" dirty="0"/>
              <a:t>Go to only specific device</a:t>
            </a:r>
          </a:p>
          <a:p>
            <a:r>
              <a:rPr lang="en-NP" dirty="0"/>
              <a:t>Two types :</a:t>
            </a:r>
          </a:p>
          <a:p>
            <a:pPr lvl="1"/>
            <a:r>
              <a:rPr lang="en-NP" dirty="0"/>
              <a:t>1. </a:t>
            </a:r>
            <a:r>
              <a:rPr lang="en-NP" u="sng" dirty="0">
                <a:solidFill>
                  <a:schemeClr val="accent2"/>
                </a:solidFill>
              </a:rPr>
              <a:t>Channel Voice Message</a:t>
            </a:r>
            <a:r>
              <a:rPr lang="en-NP" dirty="0"/>
              <a:t>: It sends the actual performance data between MIDI devices that describes keyboard action, controller action and control pannel changes.</a:t>
            </a:r>
          </a:p>
          <a:p>
            <a:pPr lvl="1"/>
            <a:r>
              <a:rPr lang="en-NP" dirty="0"/>
              <a:t>Defines pitch, amplitude, timbre, duration, note ON, note OFF, pressure</a:t>
            </a:r>
          </a:p>
          <a:p>
            <a:pPr lvl="1"/>
            <a:r>
              <a:rPr lang="en-NP" dirty="0"/>
              <a:t>2. </a:t>
            </a:r>
            <a:r>
              <a:rPr lang="en-NP" u="sng" dirty="0">
                <a:solidFill>
                  <a:schemeClr val="accent2"/>
                </a:solidFill>
              </a:rPr>
              <a:t>Channel Mode Message</a:t>
            </a:r>
            <a:r>
              <a:rPr lang="en-NP" dirty="0"/>
              <a:t>: Determines the way the receiving MIDI device responds to the channel voice message</a:t>
            </a:r>
          </a:p>
          <a:p>
            <a:pPr lvl="1"/>
            <a:r>
              <a:rPr lang="en-US" dirty="0"/>
              <a:t>E</a:t>
            </a:r>
            <a:r>
              <a:rPr lang="en-NP" dirty="0"/>
              <a:t>g. Omni OFF, Omni ON</a:t>
            </a:r>
          </a:p>
          <a:p>
            <a:pPr marL="274320" lvl="1" indent="0">
              <a:buNone/>
            </a:pPr>
            <a:endParaRPr lang="en-NP" dirty="0"/>
          </a:p>
        </p:txBody>
      </p:sp>
      <p:sp>
        <p:nvSpPr>
          <p:cNvPr id="4" name="Content Placeholder 3">
            <a:extLst>
              <a:ext uri="{FF2B5EF4-FFF2-40B4-BE49-F238E27FC236}">
                <a16:creationId xmlns:a16="http://schemas.microsoft.com/office/drawing/2014/main" id="{90E5DA14-70CB-13B3-40EE-F6F65CA556D5}"/>
              </a:ext>
            </a:extLst>
          </p:cNvPr>
          <p:cNvSpPr>
            <a:spLocks noGrp="1"/>
          </p:cNvSpPr>
          <p:nvPr>
            <p:ph sz="half" idx="2"/>
          </p:nvPr>
        </p:nvSpPr>
        <p:spPr>
          <a:xfrm>
            <a:off x="6096000" y="1346200"/>
            <a:ext cx="5570728" cy="4826000"/>
          </a:xfrm>
        </p:spPr>
        <p:txBody>
          <a:bodyPr/>
          <a:lstStyle/>
          <a:p>
            <a:r>
              <a:rPr lang="en-NP" dirty="0"/>
              <a:t>2. </a:t>
            </a:r>
            <a:r>
              <a:rPr lang="en-NP" dirty="0">
                <a:solidFill>
                  <a:srgbClr val="0070C0"/>
                </a:solidFill>
              </a:rPr>
              <a:t>System Messages</a:t>
            </a:r>
          </a:p>
          <a:p>
            <a:r>
              <a:rPr lang="en-NP" dirty="0"/>
              <a:t>Go to all devices in MIDI system.</a:t>
            </a:r>
          </a:p>
          <a:p>
            <a:r>
              <a:rPr lang="en-NP" dirty="0"/>
              <a:t>i.e. 1111XXXX</a:t>
            </a:r>
          </a:p>
          <a:p>
            <a:r>
              <a:rPr lang="en-NP" dirty="0"/>
              <a:t>Three Types:</a:t>
            </a:r>
          </a:p>
          <a:p>
            <a:pPr lvl="1"/>
            <a:r>
              <a:rPr lang="en-NP" dirty="0"/>
              <a:t>1. </a:t>
            </a:r>
            <a:r>
              <a:rPr lang="en-NP" u="sng" dirty="0">
                <a:solidFill>
                  <a:schemeClr val="accent2"/>
                </a:solidFill>
              </a:rPr>
              <a:t>System Real Time Message</a:t>
            </a:r>
            <a:r>
              <a:rPr lang="en-NP" dirty="0"/>
              <a:t>: Very Short 1 byte message that is used to synchronize the timing of devices (Clock)</a:t>
            </a:r>
          </a:p>
          <a:p>
            <a:pPr lvl="1"/>
            <a:r>
              <a:rPr lang="en-NP" dirty="0"/>
              <a:t>2. </a:t>
            </a:r>
            <a:r>
              <a:rPr lang="en-NP" u="sng" dirty="0">
                <a:solidFill>
                  <a:schemeClr val="accent2"/>
                </a:solidFill>
              </a:rPr>
              <a:t>System Commom Message: </a:t>
            </a:r>
            <a:r>
              <a:rPr lang="en-NP" dirty="0"/>
              <a:t>They are commands that prepare the synthesizers to play a song. Song Select, Tune Select</a:t>
            </a:r>
          </a:p>
          <a:p>
            <a:pPr lvl="1"/>
            <a:r>
              <a:rPr lang="en-NP" dirty="0"/>
              <a:t>3. </a:t>
            </a:r>
            <a:r>
              <a:rPr lang="en-NP" u="sng" dirty="0">
                <a:solidFill>
                  <a:schemeClr val="accent2"/>
                </a:solidFill>
              </a:rPr>
              <a:t>System Exclusive Message</a:t>
            </a:r>
            <a:r>
              <a:rPr lang="en-NP" dirty="0"/>
              <a:t>: They are the message that depend upon different types of instuements. Yamaha, Roland etc</a:t>
            </a:r>
          </a:p>
        </p:txBody>
      </p:sp>
    </p:spTree>
    <p:extLst>
      <p:ext uri="{BB962C8B-B14F-4D97-AF65-F5344CB8AC3E}">
        <p14:creationId xmlns:p14="http://schemas.microsoft.com/office/powerpoint/2010/main" val="120161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4BDC-9CE8-49D1-E223-0D623D40EA89}"/>
              </a:ext>
            </a:extLst>
          </p:cNvPr>
          <p:cNvSpPr>
            <a:spLocks noGrp="1"/>
          </p:cNvSpPr>
          <p:nvPr>
            <p:ph type="title"/>
          </p:nvPr>
        </p:nvSpPr>
        <p:spPr/>
        <p:txBody>
          <a:bodyPr/>
          <a:lstStyle/>
          <a:p>
            <a:r>
              <a:rPr lang="en-NP" dirty="0"/>
              <a:t>MIDI Channel MEssage</a:t>
            </a:r>
          </a:p>
        </p:txBody>
      </p:sp>
      <p:pic>
        <p:nvPicPr>
          <p:cNvPr id="11" name="Content Placeholder 10">
            <a:extLst>
              <a:ext uri="{FF2B5EF4-FFF2-40B4-BE49-F238E27FC236}">
                <a16:creationId xmlns:a16="http://schemas.microsoft.com/office/drawing/2014/main" id="{57402F92-8B63-5E6C-3217-CF6A7B1DC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733919"/>
            <a:ext cx="10058400" cy="2825261"/>
          </a:xfrm>
        </p:spPr>
      </p:pic>
    </p:spTree>
    <p:extLst>
      <p:ext uri="{BB962C8B-B14F-4D97-AF65-F5344CB8AC3E}">
        <p14:creationId xmlns:p14="http://schemas.microsoft.com/office/powerpoint/2010/main" val="2537231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5CFD-5D2F-8776-AA1A-36AB73D62A04}"/>
              </a:ext>
            </a:extLst>
          </p:cNvPr>
          <p:cNvSpPr>
            <a:spLocks noGrp="1"/>
          </p:cNvSpPr>
          <p:nvPr>
            <p:ph type="title"/>
          </p:nvPr>
        </p:nvSpPr>
        <p:spPr/>
        <p:txBody>
          <a:bodyPr/>
          <a:lstStyle/>
          <a:p>
            <a:r>
              <a:rPr lang="en-NP" dirty="0"/>
              <a:t>MIDI System Message</a:t>
            </a:r>
          </a:p>
        </p:txBody>
      </p:sp>
      <p:pic>
        <p:nvPicPr>
          <p:cNvPr id="5" name="Content Placeholder 4">
            <a:extLst>
              <a:ext uri="{FF2B5EF4-FFF2-40B4-BE49-F238E27FC236}">
                <a16:creationId xmlns:a16="http://schemas.microsoft.com/office/drawing/2014/main" id="{605D5979-E0E2-4EDF-7A49-9B90B470E4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138" y="2120900"/>
            <a:ext cx="7832073" cy="4051300"/>
          </a:xfrm>
        </p:spPr>
      </p:pic>
    </p:spTree>
    <p:extLst>
      <p:ext uri="{BB962C8B-B14F-4D97-AF65-F5344CB8AC3E}">
        <p14:creationId xmlns:p14="http://schemas.microsoft.com/office/powerpoint/2010/main" val="1344168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D68C60-6E43-4F5B-94FD-8ACE46A2A007}"/>
              </a:ext>
            </a:extLst>
          </p:cNvPr>
          <p:cNvSpPr>
            <a:spLocks noGrp="1"/>
          </p:cNvSpPr>
          <p:nvPr>
            <p:ph type="title"/>
          </p:nvPr>
        </p:nvSpPr>
        <p:spPr/>
        <p:txBody>
          <a:bodyPr/>
          <a:lstStyle/>
          <a:p>
            <a:r>
              <a:rPr lang="en-NP" dirty="0"/>
              <a:t>MIDI M</a:t>
            </a:r>
            <a:r>
              <a:rPr lang="en-US" dirty="0"/>
              <a:t>e</a:t>
            </a:r>
            <a:r>
              <a:rPr lang="en-NP" dirty="0"/>
              <a:t>ssages_Video</a:t>
            </a:r>
          </a:p>
        </p:txBody>
      </p:sp>
      <p:pic>
        <p:nvPicPr>
          <p:cNvPr id="7" name="Online Media 6" descr="The MIDI Protocol: MIDI Messages | Simon Hutchinson">
            <a:hlinkClick r:id="" action="ppaction://media"/>
            <a:extLst>
              <a:ext uri="{FF2B5EF4-FFF2-40B4-BE49-F238E27FC236}">
                <a16:creationId xmlns:a16="http://schemas.microsoft.com/office/drawing/2014/main" id="{80FA7FC0-3EC6-15E2-BBA8-87F5613F417E}"/>
              </a:ext>
            </a:extLst>
          </p:cNvPr>
          <p:cNvPicPr>
            <a:picLocks noGrp="1" noRot="1" noChangeAspect="1"/>
          </p:cNvPicPr>
          <p:nvPr>
            <p:ph idx="1"/>
            <a:videoFile r:link="rId1"/>
          </p:nvPr>
        </p:nvPicPr>
        <p:blipFill>
          <a:blip r:embed="rId3"/>
          <a:stretch>
            <a:fillRect/>
          </a:stretch>
        </p:blipFill>
        <p:spPr>
          <a:xfrm>
            <a:off x="2514600" y="2120900"/>
            <a:ext cx="7170738" cy="4051300"/>
          </a:xfrm>
          <a:prstGeom prst="rect">
            <a:avLst/>
          </a:prstGeom>
        </p:spPr>
      </p:pic>
    </p:spTree>
    <p:extLst>
      <p:ext uri="{BB962C8B-B14F-4D97-AF65-F5344CB8AC3E}">
        <p14:creationId xmlns:p14="http://schemas.microsoft.com/office/powerpoint/2010/main" val="22809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10DC-5794-CBFA-A9E2-882273261DC1}"/>
              </a:ext>
            </a:extLst>
          </p:cNvPr>
          <p:cNvSpPr>
            <a:spLocks noGrp="1"/>
          </p:cNvSpPr>
          <p:nvPr>
            <p:ph type="title"/>
          </p:nvPr>
        </p:nvSpPr>
        <p:spPr/>
        <p:txBody>
          <a:bodyPr/>
          <a:lstStyle/>
          <a:p>
            <a:r>
              <a:rPr lang="en-NP" dirty="0"/>
              <a:t>Sound..contd</a:t>
            </a:r>
          </a:p>
        </p:txBody>
      </p:sp>
      <p:sp>
        <p:nvSpPr>
          <p:cNvPr id="3" name="Content Placeholder 2">
            <a:extLst>
              <a:ext uri="{FF2B5EF4-FFF2-40B4-BE49-F238E27FC236}">
                <a16:creationId xmlns:a16="http://schemas.microsoft.com/office/drawing/2014/main" id="{D85AC131-9D4B-A9C4-33D3-D0F87C74EF2C}"/>
              </a:ext>
            </a:extLst>
          </p:cNvPr>
          <p:cNvSpPr>
            <a:spLocks noGrp="1"/>
          </p:cNvSpPr>
          <p:nvPr>
            <p:ph sz="half" idx="1"/>
          </p:nvPr>
        </p:nvSpPr>
        <p:spPr/>
        <p:txBody>
          <a:bodyPr/>
          <a:lstStyle/>
          <a:p>
            <a:r>
              <a:rPr lang="en-NP" dirty="0"/>
              <a:t>The speed of sound depends upon which medium it travels.</a:t>
            </a:r>
          </a:p>
          <a:p>
            <a:r>
              <a:rPr lang="en-NP" dirty="0"/>
              <a:t>T</a:t>
            </a:r>
            <a:r>
              <a:rPr lang="en-US" dirty="0"/>
              <a:t>h</a:t>
            </a:r>
            <a:r>
              <a:rPr lang="en-NP" dirty="0"/>
              <a:t>e mediums are Solid, Liquid and Gas(Air)</a:t>
            </a:r>
          </a:p>
          <a:p>
            <a:r>
              <a:rPr lang="en-US" dirty="0"/>
              <a:t>Sound waves travel faster in those mediums where there are closely packed molecules.</a:t>
            </a:r>
            <a:endParaRPr lang="en-NP" dirty="0"/>
          </a:p>
        </p:txBody>
      </p:sp>
      <p:pic>
        <p:nvPicPr>
          <p:cNvPr id="6" name="Content Placeholder 5">
            <a:extLst>
              <a:ext uri="{FF2B5EF4-FFF2-40B4-BE49-F238E27FC236}">
                <a16:creationId xmlns:a16="http://schemas.microsoft.com/office/drawing/2014/main" id="{22F8E08D-0FDF-E5AA-7798-BB1BE2F238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8119" y="2193925"/>
            <a:ext cx="3426900" cy="3978275"/>
          </a:xfrm>
        </p:spPr>
      </p:pic>
    </p:spTree>
    <p:extLst>
      <p:ext uri="{BB962C8B-B14F-4D97-AF65-F5344CB8AC3E}">
        <p14:creationId xmlns:p14="http://schemas.microsoft.com/office/powerpoint/2010/main" val="984433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841C-270A-806A-F9D9-541EFFD7D1AC}"/>
              </a:ext>
            </a:extLst>
          </p:cNvPr>
          <p:cNvSpPr>
            <a:spLocks noGrp="1"/>
          </p:cNvSpPr>
          <p:nvPr>
            <p:ph type="title"/>
          </p:nvPr>
        </p:nvSpPr>
        <p:spPr/>
        <p:txBody>
          <a:bodyPr/>
          <a:lstStyle/>
          <a:p>
            <a:r>
              <a:rPr lang="en-NP" dirty="0"/>
              <a:t>Speech Analysis</a:t>
            </a:r>
          </a:p>
        </p:txBody>
      </p:sp>
      <p:pic>
        <p:nvPicPr>
          <p:cNvPr id="9" name="Content Placeholder 8">
            <a:extLst>
              <a:ext uri="{FF2B5EF4-FFF2-40B4-BE49-F238E27FC236}">
                <a16:creationId xmlns:a16="http://schemas.microsoft.com/office/drawing/2014/main" id="{6EB0DA8C-4FE5-3082-D70D-AFCA1E14D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5625" y="2368550"/>
            <a:ext cx="8547100" cy="3556000"/>
          </a:xfrm>
        </p:spPr>
      </p:pic>
    </p:spTree>
    <p:extLst>
      <p:ext uri="{BB962C8B-B14F-4D97-AF65-F5344CB8AC3E}">
        <p14:creationId xmlns:p14="http://schemas.microsoft.com/office/powerpoint/2010/main" val="815466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B7C1-42DE-D0C7-C5AE-25942F4A9EAF}"/>
              </a:ext>
            </a:extLst>
          </p:cNvPr>
          <p:cNvSpPr>
            <a:spLocks noGrp="1"/>
          </p:cNvSpPr>
          <p:nvPr>
            <p:ph type="title"/>
          </p:nvPr>
        </p:nvSpPr>
        <p:spPr/>
        <p:txBody>
          <a:bodyPr/>
          <a:lstStyle/>
          <a:p>
            <a:r>
              <a:rPr lang="en-NP" dirty="0"/>
              <a:t>Speech Analysis</a:t>
            </a:r>
          </a:p>
        </p:txBody>
      </p:sp>
      <p:sp>
        <p:nvSpPr>
          <p:cNvPr id="3" name="Content Placeholder 2">
            <a:extLst>
              <a:ext uri="{FF2B5EF4-FFF2-40B4-BE49-F238E27FC236}">
                <a16:creationId xmlns:a16="http://schemas.microsoft.com/office/drawing/2014/main" id="{B47C1312-31A5-1E05-39E4-854CCC33CE7C}"/>
              </a:ext>
            </a:extLst>
          </p:cNvPr>
          <p:cNvSpPr>
            <a:spLocks noGrp="1"/>
          </p:cNvSpPr>
          <p:nvPr>
            <p:ph idx="1"/>
          </p:nvPr>
        </p:nvSpPr>
        <p:spPr/>
        <p:txBody>
          <a:bodyPr/>
          <a:lstStyle/>
          <a:p>
            <a:r>
              <a:rPr lang="en-NP" dirty="0"/>
              <a:t>Human Speech has certain characteristics determined by the speaker.</a:t>
            </a:r>
          </a:p>
          <a:p>
            <a:r>
              <a:rPr lang="en-US" dirty="0"/>
              <a:t>T</a:t>
            </a:r>
            <a:r>
              <a:rPr lang="en-NP" dirty="0"/>
              <a:t>his analysis can serve to analyze WHO is speaking i.e. recognize the speaker for his/her identificaiton as acoustic fingerprint.</a:t>
            </a:r>
          </a:p>
          <a:p>
            <a:r>
              <a:rPr lang="en-NP" dirty="0"/>
              <a:t>Another task of analysis is to analyze WHAT has been said i.e to recognize  and understand the speech signal itself. </a:t>
            </a:r>
          </a:p>
          <a:p>
            <a:r>
              <a:rPr lang="en-NP" dirty="0"/>
              <a:t>Another area of analysis is to analyze how it has been said by the respective person. Focuses on the style of delivery and finding out whether the person said it anger or calm mood.</a:t>
            </a:r>
          </a:p>
          <a:p>
            <a:r>
              <a:rPr lang="en-NP" dirty="0"/>
              <a:t> For these analysis, environment noise,  room acoustics and speakers physical and psychological conditions plays a vital role.</a:t>
            </a:r>
          </a:p>
          <a:p>
            <a:endParaRPr lang="en-NP" dirty="0"/>
          </a:p>
        </p:txBody>
      </p:sp>
    </p:spTree>
    <p:extLst>
      <p:ext uri="{BB962C8B-B14F-4D97-AF65-F5344CB8AC3E}">
        <p14:creationId xmlns:p14="http://schemas.microsoft.com/office/powerpoint/2010/main" val="355159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52F7-ED8E-849A-550A-CD7712F025D9}"/>
              </a:ext>
            </a:extLst>
          </p:cNvPr>
          <p:cNvSpPr>
            <a:spLocks noGrp="1"/>
          </p:cNvSpPr>
          <p:nvPr>
            <p:ph type="title"/>
          </p:nvPr>
        </p:nvSpPr>
        <p:spPr/>
        <p:txBody>
          <a:bodyPr/>
          <a:lstStyle/>
          <a:p>
            <a:r>
              <a:rPr lang="en-NP" dirty="0"/>
              <a:t>Compenents of speech recognition</a:t>
            </a:r>
          </a:p>
        </p:txBody>
      </p:sp>
      <p:pic>
        <p:nvPicPr>
          <p:cNvPr id="5" name="Content Placeholder 4">
            <a:extLst>
              <a:ext uri="{FF2B5EF4-FFF2-40B4-BE49-F238E27FC236}">
                <a16:creationId xmlns:a16="http://schemas.microsoft.com/office/drawing/2014/main" id="{EB29FBAC-3D73-FC67-B715-7E326D220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975" y="2222500"/>
            <a:ext cx="9042400" cy="3848100"/>
          </a:xfrm>
        </p:spPr>
      </p:pic>
    </p:spTree>
    <p:extLst>
      <p:ext uri="{BB962C8B-B14F-4D97-AF65-F5344CB8AC3E}">
        <p14:creationId xmlns:p14="http://schemas.microsoft.com/office/powerpoint/2010/main" val="78488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404F-00AB-8A21-A605-282C1B8717B0}"/>
              </a:ext>
            </a:extLst>
          </p:cNvPr>
          <p:cNvSpPr>
            <a:spLocks noGrp="1"/>
          </p:cNvSpPr>
          <p:nvPr>
            <p:ph type="title"/>
          </p:nvPr>
        </p:nvSpPr>
        <p:spPr/>
        <p:txBody>
          <a:bodyPr/>
          <a:lstStyle/>
          <a:p>
            <a:r>
              <a:rPr lang="en-NP" dirty="0"/>
              <a:t>Speech recognition</a:t>
            </a:r>
          </a:p>
        </p:txBody>
      </p:sp>
      <p:sp>
        <p:nvSpPr>
          <p:cNvPr id="3" name="Content Placeholder 2">
            <a:extLst>
              <a:ext uri="{FF2B5EF4-FFF2-40B4-BE49-F238E27FC236}">
                <a16:creationId xmlns:a16="http://schemas.microsoft.com/office/drawing/2014/main" id="{7FF930D3-04E0-E231-B406-B80A98AA36C5}"/>
              </a:ext>
            </a:extLst>
          </p:cNvPr>
          <p:cNvSpPr>
            <a:spLocks noGrp="1"/>
          </p:cNvSpPr>
          <p:nvPr>
            <p:ph idx="1"/>
          </p:nvPr>
        </p:nvSpPr>
        <p:spPr/>
        <p:txBody>
          <a:bodyPr/>
          <a:lstStyle/>
          <a:p>
            <a:r>
              <a:rPr lang="en-US" dirty="0"/>
              <a:t>I</a:t>
            </a:r>
            <a:r>
              <a:rPr lang="en-NP" dirty="0"/>
              <a:t>n the first step, acoustical and phonetical analysis is performed</a:t>
            </a:r>
          </a:p>
          <a:p>
            <a:pPr marL="0" indent="0">
              <a:buNone/>
            </a:pPr>
            <a:r>
              <a:rPr lang="en-NP" dirty="0"/>
              <a:t>	i.e. pronounciation of words </a:t>
            </a:r>
          </a:p>
          <a:p>
            <a:r>
              <a:rPr lang="en-US" dirty="0"/>
              <a:t>I</a:t>
            </a:r>
            <a:r>
              <a:rPr lang="en-NP" dirty="0"/>
              <a:t>n the second step, the speech unit is passed through a syntactical analysis(Syntax of the sentence) </a:t>
            </a:r>
          </a:p>
          <a:p>
            <a:pPr marL="0" indent="0">
              <a:buNone/>
            </a:pPr>
            <a:r>
              <a:rPr lang="en-NP" dirty="0"/>
              <a:t>	i.</a:t>
            </a:r>
            <a:r>
              <a:rPr lang="en-US" dirty="0"/>
              <a:t>e.</a:t>
            </a:r>
            <a:r>
              <a:rPr lang="en-NP" dirty="0"/>
              <a:t> correctness of the sentence</a:t>
            </a:r>
          </a:p>
          <a:p>
            <a:r>
              <a:rPr lang="en-US" dirty="0"/>
              <a:t>In the third step, the semantics of the preciously recognized speech if analyzed.</a:t>
            </a:r>
          </a:p>
          <a:p>
            <a:pPr marL="0" indent="0">
              <a:buNone/>
            </a:pPr>
            <a:r>
              <a:rPr lang="en-US" dirty="0"/>
              <a:t>	i.e. Meaning of the speech or sentence </a:t>
            </a:r>
            <a:endParaRPr lang="en-NP" dirty="0"/>
          </a:p>
        </p:txBody>
      </p:sp>
    </p:spTree>
    <p:extLst>
      <p:ext uri="{BB962C8B-B14F-4D97-AF65-F5344CB8AC3E}">
        <p14:creationId xmlns:p14="http://schemas.microsoft.com/office/powerpoint/2010/main" val="2348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34C5-9F72-BCCB-AD1B-C48EAF65BEA7}"/>
              </a:ext>
            </a:extLst>
          </p:cNvPr>
          <p:cNvSpPr>
            <a:spLocks noGrp="1"/>
          </p:cNvSpPr>
          <p:nvPr>
            <p:ph type="title"/>
          </p:nvPr>
        </p:nvSpPr>
        <p:spPr/>
        <p:txBody>
          <a:bodyPr/>
          <a:lstStyle/>
          <a:p>
            <a:r>
              <a:rPr lang="en-NP" dirty="0"/>
              <a:t>Problems faced during speech recognition</a:t>
            </a:r>
          </a:p>
        </p:txBody>
      </p:sp>
      <p:sp>
        <p:nvSpPr>
          <p:cNvPr id="3" name="Content Placeholder 2">
            <a:extLst>
              <a:ext uri="{FF2B5EF4-FFF2-40B4-BE49-F238E27FC236}">
                <a16:creationId xmlns:a16="http://schemas.microsoft.com/office/drawing/2014/main" id="{D27AA8BA-7E42-B9C0-DCCC-8D541231DBC7}"/>
              </a:ext>
            </a:extLst>
          </p:cNvPr>
          <p:cNvSpPr>
            <a:spLocks noGrp="1"/>
          </p:cNvSpPr>
          <p:nvPr>
            <p:ph idx="1"/>
          </p:nvPr>
        </p:nvSpPr>
        <p:spPr/>
        <p:txBody>
          <a:bodyPr/>
          <a:lstStyle/>
          <a:p>
            <a:r>
              <a:rPr lang="en-NP" dirty="0"/>
              <a:t>1. Overlap due to echo of the aucostics from the wall of primary sound wave</a:t>
            </a:r>
          </a:p>
          <a:p>
            <a:r>
              <a:rPr lang="en-NP" dirty="0"/>
              <a:t>2. Co-articulation: Very often the neighbouring words flow into one another. This would create a recognition issue or confusion.</a:t>
            </a:r>
          </a:p>
          <a:p>
            <a:r>
              <a:rPr lang="en-NP" dirty="0"/>
              <a:t>3. Time taken by the individuals. (Speaker dependent)</a:t>
            </a:r>
          </a:p>
        </p:txBody>
      </p:sp>
    </p:spTree>
    <p:extLst>
      <p:ext uri="{BB962C8B-B14F-4D97-AF65-F5344CB8AC3E}">
        <p14:creationId xmlns:p14="http://schemas.microsoft.com/office/powerpoint/2010/main" val="3825278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E008-3AB5-F8CA-F5F3-8C3D880D4648}"/>
              </a:ext>
            </a:extLst>
          </p:cNvPr>
          <p:cNvSpPr>
            <a:spLocks noGrp="1"/>
          </p:cNvSpPr>
          <p:nvPr>
            <p:ph type="title"/>
          </p:nvPr>
        </p:nvSpPr>
        <p:spPr/>
        <p:txBody>
          <a:bodyPr/>
          <a:lstStyle/>
          <a:p>
            <a:r>
              <a:rPr lang="en-NP" dirty="0"/>
              <a:t>End of chapter 2 </a:t>
            </a:r>
          </a:p>
        </p:txBody>
      </p:sp>
      <p:sp>
        <p:nvSpPr>
          <p:cNvPr id="3" name="Content Placeholder 2">
            <a:extLst>
              <a:ext uri="{FF2B5EF4-FFF2-40B4-BE49-F238E27FC236}">
                <a16:creationId xmlns:a16="http://schemas.microsoft.com/office/drawing/2014/main" id="{E5C1E419-CA6F-A676-FF32-50B5032BB4CA}"/>
              </a:ext>
            </a:extLst>
          </p:cNvPr>
          <p:cNvSpPr>
            <a:spLocks noGrp="1"/>
          </p:cNvSpPr>
          <p:nvPr>
            <p:ph idx="1"/>
          </p:nvPr>
        </p:nvSpPr>
        <p:spPr/>
        <p:txBody>
          <a:bodyPr/>
          <a:lstStyle/>
          <a:p>
            <a:endParaRPr lang="en-NP" dirty="0"/>
          </a:p>
        </p:txBody>
      </p:sp>
    </p:spTree>
    <p:extLst>
      <p:ext uri="{BB962C8B-B14F-4D97-AF65-F5344CB8AC3E}">
        <p14:creationId xmlns:p14="http://schemas.microsoft.com/office/powerpoint/2010/main" val="129116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9E7F-9C28-A9BB-88AB-0D5ACD26BA35}"/>
              </a:ext>
            </a:extLst>
          </p:cNvPr>
          <p:cNvSpPr>
            <a:spLocks noGrp="1"/>
          </p:cNvSpPr>
          <p:nvPr>
            <p:ph type="title"/>
          </p:nvPr>
        </p:nvSpPr>
        <p:spPr/>
        <p:txBody>
          <a:bodyPr/>
          <a:lstStyle/>
          <a:p>
            <a:r>
              <a:rPr lang="en-NP" dirty="0"/>
              <a:t>Characteristics of sound</a:t>
            </a:r>
          </a:p>
        </p:txBody>
      </p:sp>
      <p:sp>
        <p:nvSpPr>
          <p:cNvPr id="3" name="Content Placeholder 2">
            <a:extLst>
              <a:ext uri="{FF2B5EF4-FFF2-40B4-BE49-F238E27FC236}">
                <a16:creationId xmlns:a16="http://schemas.microsoft.com/office/drawing/2014/main" id="{39CF0EC5-3AD9-D8C5-4D9E-1C83C73C5614}"/>
              </a:ext>
            </a:extLst>
          </p:cNvPr>
          <p:cNvSpPr>
            <a:spLocks noGrp="1"/>
          </p:cNvSpPr>
          <p:nvPr>
            <p:ph sz="half" idx="1"/>
          </p:nvPr>
        </p:nvSpPr>
        <p:spPr/>
        <p:txBody>
          <a:bodyPr>
            <a:normAutofit lnSpcReduction="10000"/>
          </a:bodyPr>
          <a:lstStyle/>
          <a:p>
            <a:r>
              <a:rPr lang="en-NP" dirty="0">
                <a:solidFill>
                  <a:srgbClr val="FF0000"/>
                </a:solidFill>
              </a:rPr>
              <a:t>Loudness</a:t>
            </a:r>
            <a:r>
              <a:rPr lang="en-NP" dirty="0"/>
              <a:t>: related to the intensity of sound waves (as the volume increases the amplitude of the waves increases)</a:t>
            </a:r>
          </a:p>
          <a:p>
            <a:r>
              <a:rPr lang="en-NP" dirty="0">
                <a:solidFill>
                  <a:srgbClr val="FF0000"/>
                </a:solidFill>
              </a:rPr>
              <a:t>Pitch</a:t>
            </a:r>
            <a:r>
              <a:rPr lang="en-NP" dirty="0"/>
              <a:t>: Related to the frequency of the waves </a:t>
            </a:r>
          </a:p>
          <a:p>
            <a:r>
              <a:rPr lang="en-NP" dirty="0"/>
              <a:t>Audiable range : audiable to human(20 Hz – 20000Hz)</a:t>
            </a:r>
          </a:p>
          <a:p>
            <a:r>
              <a:rPr lang="en-NP" dirty="0">
                <a:solidFill>
                  <a:srgbClr val="FF0000"/>
                </a:solidFill>
              </a:rPr>
              <a:t>UltraSound</a:t>
            </a:r>
            <a:r>
              <a:rPr lang="en-NP" dirty="0"/>
              <a:t>: High pitch sound(above 20 KHz)</a:t>
            </a:r>
          </a:p>
          <a:p>
            <a:r>
              <a:rPr lang="en-NP" dirty="0">
                <a:solidFill>
                  <a:srgbClr val="FF0000"/>
                </a:solidFill>
              </a:rPr>
              <a:t>InfraSound</a:t>
            </a:r>
            <a:r>
              <a:rPr lang="en-NP" dirty="0"/>
              <a:t>: Very low pitch sound (Below 20 Hz)</a:t>
            </a:r>
          </a:p>
        </p:txBody>
      </p:sp>
      <p:pic>
        <p:nvPicPr>
          <p:cNvPr id="6" name="Content Placeholder 5">
            <a:extLst>
              <a:ext uri="{FF2B5EF4-FFF2-40B4-BE49-F238E27FC236}">
                <a16:creationId xmlns:a16="http://schemas.microsoft.com/office/drawing/2014/main" id="{D8611DAB-B525-F32B-58D6-0240748780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4288" y="2538895"/>
            <a:ext cx="4754562" cy="3288334"/>
          </a:xfrm>
        </p:spPr>
      </p:pic>
    </p:spTree>
    <p:extLst>
      <p:ext uri="{BB962C8B-B14F-4D97-AF65-F5344CB8AC3E}">
        <p14:creationId xmlns:p14="http://schemas.microsoft.com/office/powerpoint/2010/main" val="98699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6BAE-AC80-5AE5-61CE-3B7B517E1F05}"/>
              </a:ext>
            </a:extLst>
          </p:cNvPr>
          <p:cNvSpPr>
            <a:spLocks noGrp="1"/>
          </p:cNvSpPr>
          <p:nvPr>
            <p:ph type="title"/>
          </p:nvPr>
        </p:nvSpPr>
        <p:spPr/>
        <p:txBody>
          <a:bodyPr/>
          <a:lstStyle/>
          <a:p>
            <a:r>
              <a:rPr lang="en-US" dirty="0"/>
              <a:t>C</a:t>
            </a:r>
            <a:r>
              <a:rPr lang="en-NP" dirty="0"/>
              <a:t>ontd..</a:t>
            </a:r>
          </a:p>
        </p:txBody>
      </p:sp>
      <p:sp>
        <p:nvSpPr>
          <p:cNvPr id="3" name="Content Placeholder 2">
            <a:extLst>
              <a:ext uri="{FF2B5EF4-FFF2-40B4-BE49-F238E27FC236}">
                <a16:creationId xmlns:a16="http://schemas.microsoft.com/office/drawing/2014/main" id="{3C8E89E2-A0E4-FE59-32B6-C260B239EA89}"/>
              </a:ext>
            </a:extLst>
          </p:cNvPr>
          <p:cNvSpPr>
            <a:spLocks noGrp="1"/>
          </p:cNvSpPr>
          <p:nvPr>
            <p:ph sz="half" idx="1"/>
          </p:nvPr>
        </p:nvSpPr>
        <p:spPr/>
        <p:txBody>
          <a:bodyPr/>
          <a:lstStyle/>
          <a:p>
            <a:r>
              <a:rPr lang="en-NP" dirty="0"/>
              <a:t>Frequency: Reciprocal of time period(f=1/t)</a:t>
            </a:r>
          </a:p>
          <a:p>
            <a:r>
              <a:rPr lang="en-NP" dirty="0"/>
              <a:t>Measered in Hz (Hertz): cycles per period</a:t>
            </a:r>
          </a:p>
          <a:p>
            <a:r>
              <a:rPr lang="en-NP" dirty="0"/>
              <a:t>1KHz= 1000 Hz</a:t>
            </a:r>
          </a:p>
          <a:p>
            <a:r>
              <a:rPr lang="en-NP" dirty="0"/>
              <a:t> Periodic waveform: repeats after certain interval, easier to predict E.g. sinewave, squarewave</a:t>
            </a:r>
          </a:p>
          <a:p>
            <a:r>
              <a:rPr lang="en-NP" dirty="0"/>
              <a:t>Non-Periodic waveform: random sound, Harder to predict. </a:t>
            </a:r>
            <a:r>
              <a:rPr lang="en-US" dirty="0"/>
              <a:t>E</a:t>
            </a:r>
            <a:r>
              <a:rPr lang="en-NP" dirty="0"/>
              <a:t>.g. noise, slushing of water</a:t>
            </a:r>
          </a:p>
        </p:txBody>
      </p:sp>
      <p:pic>
        <p:nvPicPr>
          <p:cNvPr id="6" name="Content Placeholder 5">
            <a:extLst>
              <a:ext uri="{FF2B5EF4-FFF2-40B4-BE49-F238E27FC236}">
                <a16:creationId xmlns:a16="http://schemas.microsoft.com/office/drawing/2014/main" id="{26D0BF2C-E947-43C3-F566-D1E196ADD9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5060" y="2320290"/>
            <a:ext cx="4923790" cy="3357284"/>
          </a:xfrm>
        </p:spPr>
      </p:pic>
    </p:spTree>
    <p:extLst>
      <p:ext uri="{BB962C8B-B14F-4D97-AF65-F5344CB8AC3E}">
        <p14:creationId xmlns:p14="http://schemas.microsoft.com/office/powerpoint/2010/main" val="187455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78E5-AC0C-D419-9DFF-5647538074A7}"/>
              </a:ext>
            </a:extLst>
          </p:cNvPr>
          <p:cNvSpPr>
            <a:spLocks noGrp="1"/>
          </p:cNvSpPr>
          <p:nvPr>
            <p:ph type="title"/>
          </p:nvPr>
        </p:nvSpPr>
        <p:spPr/>
        <p:txBody>
          <a:bodyPr/>
          <a:lstStyle/>
          <a:p>
            <a:r>
              <a:rPr lang="en-NP" dirty="0"/>
              <a:t>Computer representation of sound</a:t>
            </a:r>
          </a:p>
        </p:txBody>
      </p:sp>
      <p:sp>
        <p:nvSpPr>
          <p:cNvPr id="3" name="Content Placeholder 2">
            <a:extLst>
              <a:ext uri="{FF2B5EF4-FFF2-40B4-BE49-F238E27FC236}">
                <a16:creationId xmlns:a16="http://schemas.microsoft.com/office/drawing/2014/main" id="{7E20C548-C903-E39D-E830-42660B5FDFCA}"/>
              </a:ext>
            </a:extLst>
          </p:cNvPr>
          <p:cNvSpPr>
            <a:spLocks noGrp="1"/>
          </p:cNvSpPr>
          <p:nvPr>
            <p:ph sz="half" idx="1"/>
          </p:nvPr>
        </p:nvSpPr>
        <p:spPr/>
        <p:txBody>
          <a:bodyPr/>
          <a:lstStyle/>
          <a:p>
            <a:r>
              <a:rPr lang="en-NP" dirty="0"/>
              <a:t>Computer measures the amplitude of the waveform at regular time intervals to produce a series of numbers. These are called </a:t>
            </a:r>
            <a:r>
              <a:rPr lang="en-NP" dirty="0">
                <a:solidFill>
                  <a:srgbClr val="FF0000"/>
                </a:solidFill>
              </a:rPr>
              <a:t>Samples</a:t>
            </a:r>
            <a:r>
              <a:rPr lang="en-NP" dirty="0"/>
              <a:t>.</a:t>
            </a:r>
          </a:p>
          <a:p>
            <a:r>
              <a:rPr lang="en-NP" dirty="0"/>
              <a:t>Sampling Rate: The rate at which continious waveform is sampled is called sampling rate.</a:t>
            </a:r>
          </a:p>
          <a:p>
            <a:r>
              <a:rPr lang="en-NP" dirty="0"/>
              <a:t>For standard CD Quality Audio(Uncompressed) sampling rate is 44100Hz (44.1KHz)</a:t>
            </a:r>
          </a:p>
        </p:txBody>
      </p:sp>
      <p:pic>
        <p:nvPicPr>
          <p:cNvPr id="6" name="Content Placeholder 5">
            <a:extLst>
              <a:ext uri="{FF2B5EF4-FFF2-40B4-BE49-F238E27FC236}">
                <a16:creationId xmlns:a16="http://schemas.microsoft.com/office/drawing/2014/main" id="{4580EAD7-5F13-A541-B8ED-5D532F7324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828800"/>
            <a:ext cx="4853939" cy="4544567"/>
          </a:xfrm>
        </p:spPr>
      </p:pic>
    </p:spTree>
    <p:extLst>
      <p:ext uri="{BB962C8B-B14F-4D97-AF65-F5344CB8AC3E}">
        <p14:creationId xmlns:p14="http://schemas.microsoft.com/office/powerpoint/2010/main" val="75809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FFF-6DCC-771F-092D-B9E7CE2A1F13}"/>
              </a:ext>
            </a:extLst>
          </p:cNvPr>
          <p:cNvSpPr>
            <a:spLocks noGrp="1"/>
          </p:cNvSpPr>
          <p:nvPr>
            <p:ph type="title"/>
          </p:nvPr>
        </p:nvSpPr>
        <p:spPr/>
        <p:txBody>
          <a:bodyPr/>
          <a:lstStyle/>
          <a:p>
            <a:r>
              <a:rPr lang="en-NP" dirty="0"/>
              <a:t>Nyguist S</a:t>
            </a:r>
            <a:r>
              <a:rPr lang="en-US" dirty="0"/>
              <a:t>a</a:t>
            </a:r>
            <a:r>
              <a:rPr lang="en-NP" dirty="0"/>
              <a:t>mpling Theorm</a:t>
            </a:r>
          </a:p>
        </p:txBody>
      </p:sp>
      <p:sp>
        <p:nvSpPr>
          <p:cNvPr id="5" name="Content Placeholder 4">
            <a:extLst>
              <a:ext uri="{FF2B5EF4-FFF2-40B4-BE49-F238E27FC236}">
                <a16:creationId xmlns:a16="http://schemas.microsoft.com/office/drawing/2014/main" id="{424F472F-A581-D0F3-DC26-6167CF9FF348}"/>
              </a:ext>
            </a:extLst>
          </p:cNvPr>
          <p:cNvSpPr>
            <a:spLocks noGrp="1"/>
          </p:cNvSpPr>
          <p:nvPr>
            <p:ph idx="1"/>
          </p:nvPr>
        </p:nvSpPr>
        <p:spPr/>
        <p:txBody>
          <a:bodyPr/>
          <a:lstStyle/>
          <a:p>
            <a:r>
              <a:rPr lang="en-NP" dirty="0"/>
              <a:t>“ </a:t>
            </a:r>
            <a:r>
              <a:rPr lang="en-NP" i="1" dirty="0">
                <a:solidFill>
                  <a:srgbClr val="00B0F0"/>
                </a:solidFill>
              </a:rPr>
              <a:t>For Lossless digitization, the sampling rate should be at least twice of the maximum frequency of the waveform</a:t>
            </a:r>
            <a:r>
              <a:rPr lang="en-NP" dirty="0"/>
              <a:t>”</a:t>
            </a:r>
          </a:p>
          <a:p>
            <a:r>
              <a:rPr lang="en-US" dirty="0"/>
              <a:t>Sampling theorem refers to the process of converting an analog signal into a sequence of uniformly spaced numbers, allowing the original signal to be accurately reconstructed from its samples taken at a specific rate</a:t>
            </a:r>
            <a:endParaRPr lang="en-NP" dirty="0"/>
          </a:p>
          <a:p>
            <a:r>
              <a:rPr lang="en-US" dirty="0"/>
              <a:t>Sampling theorem states that “continues form of a time-variant signal can be represented in the discrete form of a signal with help of samples and the sampled (discrete) signal can be recovered to original form when the sampling signal frequency Fs having the greater frequency value than or equal to the input signal frequency Fm. i.e. :    </a:t>
            </a:r>
            <a:r>
              <a:rPr lang="en-US" b="1" i="0" u="none" strike="noStrike" dirty="0">
                <a:solidFill>
                  <a:schemeClr val="accent1"/>
                </a:solidFill>
                <a:effectLst/>
                <a:latin typeface="Arial" panose="020B0604020202020204" pitchFamily="34" charset="0"/>
              </a:rPr>
              <a:t>Fs ≥ 2Fm</a:t>
            </a:r>
          </a:p>
          <a:p>
            <a:r>
              <a:rPr lang="en-US" dirty="0"/>
              <a:t>When sampling frequency equals twice the input signal frequency is known as “Nyquist rate”.</a:t>
            </a:r>
            <a:endParaRPr lang="en-NP" dirty="0"/>
          </a:p>
        </p:txBody>
      </p:sp>
    </p:spTree>
    <p:extLst>
      <p:ext uri="{BB962C8B-B14F-4D97-AF65-F5344CB8AC3E}">
        <p14:creationId xmlns:p14="http://schemas.microsoft.com/office/powerpoint/2010/main" val="3821052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206CE72-A5B8-5F7A-A2EA-CFF970A29D65}"/>
              </a:ext>
            </a:extLst>
          </p:cNvPr>
          <p:cNvSpPr>
            <a:spLocks noGrp="1"/>
          </p:cNvSpPr>
          <p:nvPr>
            <p:ph type="body" idx="1"/>
          </p:nvPr>
        </p:nvSpPr>
        <p:spPr>
          <a:xfrm>
            <a:off x="1066800" y="1759352"/>
            <a:ext cx="4754880" cy="532435"/>
          </a:xfrm>
        </p:spPr>
        <p:txBody>
          <a:bodyPr/>
          <a:lstStyle/>
          <a:p>
            <a:r>
              <a:rPr lang="en-NP" dirty="0"/>
              <a:t>Sampling</a:t>
            </a:r>
          </a:p>
        </p:txBody>
      </p:sp>
      <p:sp>
        <p:nvSpPr>
          <p:cNvPr id="7" name="Content Placeholder 6">
            <a:extLst>
              <a:ext uri="{FF2B5EF4-FFF2-40B4-BE49-F238E27FC236}">
                <a16:creationId xmlns:a16="http://schemas.microsoft.com/office/drawing/2014/main" id="{BD9053E9-D597-B367-0CBB-6F11E6CF7BA6}"/>
              </a:ext>
            </a:extLst>
          </p:cNvPr>
          <p:cNvSpPr>
            <a:spLocks noGrp="1"/>
          </p:cNvSpPr>
          <p:nvPr>
            <p:ph sz="half" idx="2"/>
          </p:nvPr>
        </p:nvSpPr>
        <p:spPr>
          <a:xfrm>
            <a:off x="1069848" y="2372809"/>
            <a:ext cx="4754880" cy="3662231"/>
          </a:xfrm>
        </p:spPr>
        <p:txBody>
          <a:bodyPr/>
          <a:lstStyle/>
          <a:p>
            <a:r>
              <a:rPr lang="en-NP" dirty="0"/>
              <a:t>Provides Resolution in X- axis or Time  axis</a:t>
            </a:r>
          </a:p>
          <a:p>
            <a:r>
              <a:rPr lang="en-US" dirty="0"/>
              <a:t>I</a:t>
            </a:r>
            <a:r>
              <a:rPr lang="en-NP" dirty="0"/>
              <a:t>ts like taking the snapshot of the audio waveform.</a:t>
            </a:r>
          </a:p>
          <a:p>
            <a:r>
              <a:rPr lang="en-NP" dirty="0"/>
              <a:t>More number of samples, more accurate the analog signal </a:t>
            </a:r>
          </a:p>
          <a:p>
            <a:r>
              <a:rPr lang="en-NP" dirty="0"/>
              <a:t>Standard CD-quality audio is sampled at 44.1 kHz . </a:t>
            </a:r>
            <a:r>
              <a:rPr lang="en-US" dirty="0"/>
              <a:t>T</a:t>
            </a:r>
            <a:r>
              <a:rPr lang="en-NP" dirty="0"/>
              <a:t>hat is 44100 samples per second.</a:t>
            </a:r>
          </a:p>
          <a:p>
            <a:r>
              <a:rPr lang="en-NP" dirty="0"/>
              <a:t>48kHz is standard for audio-video</a:t>
            </a:r>
          </a:p>
          <a:p>
            <a:endParaRPr lang="en-NP" dirty="0"/>
          </a:p>
        </p:txBody>
      </p:sp>
      <p:sp>
        <p:nvSpPr>
          <p:cNvPr id="8" name="Text Placeholder 7">
            <a:extLst>
              <a:ext uri="{FF2B5EF4-FFF2-40B4-BE49-F238E27FC236}">
                <a16:creationId xmlns:a16="http://schemas.microsoft.com/office/drawing/2014/main" id="{6AE422EA-C345-EB29-4252-EA8163984A01}"/>
              </a:ext>
            </a:extLst>
          </p:cNvPr>
          <p:cNvSpPr>
            <a:spLocks noGrp="1"/>
          </p:cNvSpPr>
          <p:nvPr>
            <p:ph type="body" sz="quarter" idx="3"/>
          </p:nvPr>
        </p:nvSpPr>
        <p:spPr>
          <a:xfrm>
            <a:off x="6364224" y="1759352"/>
            <a:ext cx="4754880" cy="532435"/>
          </a:xfrm>
        </p:spPr>
        <p:txBody>
          <a:bodyPr/>
          <a:lstStyle/>
          <a:p>
            <a:r>
              <a:rPr lang="en-NP" dirty="0"/>
              <a:t>Quantization</a:t>
            </a:r>
          </a:p>
        </p:txBody>
      </p:sp>
      <p:sp>
        <p:nvSpPr>
          <p:cNvPr id="9" name="Content Placeholder 8">
            <a:extLst>
              <a:ext uri="{FF2B5EF4-FFF2-40B4-BE49-F238E27FC236}">
                <a16:creationId xmlns:a16="http://schemas.microsoft.com/office/drawing/2014/main" id="{974823A9-90D4-1843-6DE0-7872919717B0}"/>
              </a:ext>
            </a:extLst>
          </p:cNvPr>
          <p:cNvSpPr>
            <a:spLocks noGrp="1"/>
          </p:cNvSpPr>
          <p:nvPr>
            <p:ph sz="quarter" idx="4"/>
          </p:nvPr>
        </p:nvSpPr>
        <p:spPr>
          <a:xfrm>
            <a:off x="6364224" y="2372809"/>
            <a:ext cx="5048414" cy="3842795"/>
          </a:xfrm>
        </p:spPr>
        <p:txBody>
          <a:bodyPr>
            <a:normAutofit fontScale="92500" lnSpcReduction="20000"/>
          </a:bodyPr>
          <a:lstStyle/>
          <a:p>
            <a:r>
              <a:rPr lang="en-NP" dirty="0"/>
              <a:t>Provides Resolution in Y- axis or Amplitude Axis</a:t>
            </a:r>
          </a:p>
          <a:p>
            <a:r>
              <a:rPr lang="en-NP" dirty="0"/>
              <a:t>Set at bit-depths</a:t>
            </a:r>
          </a:p>
          <a:p>
            <a:r>
              <a:rPr lang="en-NP" dirty="0"/>
              <a:t>The resolution or quantization of a sample value depends upon the number of bits used in measuring the height of the amplitude and rounding them off to the nearest values.</a:t>
            </a:r>
          </a:p>
          <a:p>
            <a:r>
              <a:rPr lang="en-NP" dirty="0"/>
              <a:t>i.e. 8 bit, 16bit (CD-Quality), 24-bit (Blue Ray). Therefore </a:t>
            </a:r>
            <a:r>
              <a:rPr lang="en-NP" sz="1900" dirty="0">
                <a:solidFill>
                  <a:schemeClr val="accent1"/>
                </a:solidFill>
              </a:rPr>
              <a:t>n-bits = 2</a:t>
            </a:r>
            <a:r>
              <a:rPr lang="en-NP" sz="1900" baseline="30000" dirty="0">
                <a:solidFill>
                  <a:schemeClr val="accent1"/>
                </a:solidFill>
              </a:rPr>
              <a:t>n</a:t>
            </a:r>
            <a:r>
              <a:rPr lang="en-NP" dirty="0">
                <a:solidFill>
                  <a:schemeClr val="accent1"/>
                </a:solidFill>
              </a:rPr>
              <a:t> </a:t>
            </a:r>
            <a:r>
              <a:rPr lang="en-NP" dirty="0"/>
              <a:t>possible values</a:t>
            </a:r>
          </a:p>
          <a:p>
            <a:r>
              <a:rPr lang="en-NP" dirty="0"/>
              <a:t>Lower the quantization= lower the quality of sound</a:t>
            </a:r>
          </a:p>
          <a:p>
            <a:r>
              <a:rPr lang="en-NP" dirty="0"/>
              <a:t>Higher the quantization= more dymanic range of the sound</a:t>
            </a:r>
          </a:p>
          <a:p>
            <a:endParaRPr lang="en-NP" dirty="0"/>
          </a:p>
        </p:txBody>
      </p:sp>
      <p:sp>
        <p:nvSpPr>
          <p:cNvPr id="2" name="Title 1">
            <a:extLst>
              <a:ext uri="{FF2B5EF4-FFF2-40B4-BE49-F238E27FC236}">
                <a16:creationId xmlns:a16="http://schemas.microsoft.com/office/drawing/2014/main" id="{CC00E2C3-46DC-AA5F-D6B6-5AE1880325D6}"/>
              </a:ext>
            </a:extLst>
          </p:cNvPr>
          <p:cNvSpPr>
            <a:spLocks noGrp="1"/>
          </p:cNvSpPr>
          <p:nvPr>
            <p:ph type="title"/>
          </p:nvPr>
        </p:nvSpPr>
        <p:spPr>
          <a:xfrm>
            <a:off x="1069848" y="484632"/>
            <a:ext cx="10058400" cy="1274720"/>
          </a:xfrm>
        </p:spPr>
        <p:txBody>
          <a:bodyPr/>
          <a:lstStyle/>
          <a:p>
            <a:r>
              <a:rPr lang="en-NP" dirty="0"/>
              <a:t>S</a:t>
            </a:r>
            <a:r>
              <a:rPr lang="en-US" dirty="0"/>
              <a:t>a</a:t>
            </a:r>
            <a:r>
              <a:rPr lang="en-NP" dirty="0"/>
              <a:t>mpling and Quantization</a:t>
            </a:r>
          </a:p>
        </p:txBody>
      </p:sp>
    </p:spTree>
    <p:extLst>
      <p:ext uri="{BB962C8B-B14F-4D97-AF65-F5344CB8AC3E}">
        <p14:creationId xmlns:p14="http://schemas.microsoft.com/office/powerpoint/2010/main" val="193530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3D018-B05A-025D-818C-2842D31BE1EE}"/>
              </a:ext>
            </a:extLst>
          </p:cNvPr>
          <p:cNvSpPr>
            <a:spLocks noGrp="1"/>
          </p:cNvSpPr>
          <p:nvPr>
            <p:ph type="body" idx="1"/>
          </p:nvPr>
        </p:nvSpPr>
        <p:spPr/>
        <p:txBody>
          <a:bodyPr/>
          <a:lstStyle/>
          <a:p>
            <a:r>
              <a:rPr lang="en-NP" dirty="0"/>
              <a:t>Sampling</a:t>
            </a:r>
          </a:p>
        </p:txBody>
      </p:sp>
      <p:pic>
        <p:nvPicPr>
          <p:cNvPr id="8" name="Content Placeholder 7">
            <a:extLst>
              <a:ext uri="{FF2B5EF4-FFF2-40B4-BE49-F238E27FC236}">
                <a16:creationId xmlns:a16="http://schemas.microsoft.com/office/drawing/2014/main" id="{F44530F1-1262-0651-E1E0-715EB33B95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0354" y="2742312"/>
            <a:ext cx="4754563" cy="2854706"/>
          </a:xfrm>
        </p:spPr>
      </p:pic>
      <p:sp>
        <p:nvSpPr>
          <p:cNvPr id="4" name="Text Placeholder 3">
            <a:extLst>
              <a:ext uri="{FF2B5EF4-FFF2-40B4-BE49-F238E27FC236}">
                <a16:creationId xmlns:a16="http://schemas.microsoft.com/office/drawing/2014/main" id="{4DC9F3A8-1032-1D10-7F7F-7CFE5B7E00E8}"/>
              </a:ext>
            </a:extLst>
          </p:cNvPr>
          <p:cNvSpPr>
            <a:spLocks noGrp="1"/>
          </p:cNvSpPr>
          <p:nvPr>
            <p:ph type="body" sz="quarter" idx="3"/>
          </p:nvPr>
        </p:nvSpPr>
        <p:spPr/>
        <p:txBody>
          <a:bodyPr/>
          <a:lstStyle/>
          <a:p>
            <a:r>
              <a:rPr lang="en-NP" dirty="0"/>
              <a:t>Quantization</a:t>
            </a:r>
          </a:p>
        </p:txBody>
      </p:sp>
      <p:pic>
        <p:nvPicPr>
          <p:cNvPr id="10" name="Content Placeholder 9">
            <a:extLst>
              <a:ext uri="{FF2B5EF4-FFF2-40B4-BE49-F238E27FC236}">
                <a16:creationId xmlns:a16="http://schemas.microsoft.com/office/drawing/2014/main" id="{2D47AC2C-6BCB-089E-54FE-F8EE653979F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99903" y="2742312"/>
            <a:ext cx="6301946" cy="2854705"/>
          </a:xfrm>
        </p:spPr>
      </p:pic>
      <p:sp>
        <p:nvSpPr>
          <p:cNvPr id="6" name="Title 5">
            <a:extLst>
              <a:ext uri="{FF2B5EF4-FFF2-40B4-BE49-F238E27FC236}">
                <a16:creationId xmlns:a16="http://schemas.microsoft.com/office/drawing/2014/main" id="{E2071D46-B32B-EE69-BDEE-B37864DC5A34}"/>
              </a:ext>
            </a:extLst>
          </p:cNvPr>
          <p:cNvSpPr>
            <a:spLocks noGrp="1"/>
          </p:cNvSpPr>
          <p:nvPr>
            <p:ph type="title"/>
          </p:nvPr>
        </p:nvSpPr>
        <p:spPr/>
        <p:txBody>
          <a:bodyPr/>
          <a:lstStyle/>
          <a:p>
            <a:r>
              <a:rPr lang="en-NP" dirty="0"/>
              <a:t>S</a:t>
            </a:r>
            <a:r>
              <a:rPr lang="en-US" dirty="0"/>
              <a:t>a</a:t>
            </a:r>
            <a:r>
              <a:rPr lang="en-NP" dirty="0"/>
              <a:t>mpling and Quantization</a:t>
            </a:r>
          </a:p>
        </p:txBody>
      </p:sp>
    </p:spTree>
    <p:extLst>
      <p:ext uri="{BB962C8B-B14F-4D97-AF65-F5344CB8AC3E}">
        <p14:creationId xmlns:p14="http://schemas.microsoft.com/office/powerpoint/2010/main" val="9310582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5059</TotalTime>
  <Words>2087</Words>
  <Application>Microsoft Office PowerPoint</Application>
  <PresentationFormat>Widescreen</PresentationFormat>
  <Paragraphs>168</Paragraphs>
  <Slides>35</Slides>
  <Notes>0</Notes>
  <HiddenSlides>0</HiddenSlides>
  <MMClips>2</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Wood Type</vt:lpstr>
      <vt:lpstr>Chapter 2: Sound and Audio</vt:lpstr>
      <vt:lpstr>SOund</vt:lpstr>
      <vt:lpstr>Sound..contd</vt:lpstr>
      <vt:lpstr>Characteristics of sound</vt:lpstr>
      <vt:lpstr>Contd..</vt:lpstr>
      <vt:lpstr>Computer representation of sound</vt:lpstr>
      <vt:lpstr>Nyguist Sampling Theorm</vt:lpstr>
      <vt:lpstr>Sampling and Quantization</vt:lpstr>
      <vt:lpstr>Sampling and Quantization</vt:lpstr>
      <vt:lpstr>Can you hear the difference at higher sampling rates and bit depths? </vt:lpstr>
      <vt:lpstr>Bit depth and dynamic range </vt:lpstr>
      <vt:lpstr>Bit Depth and File Size </vt:lpstr>
      <vt:lpstr>Audio file size</vt:lpstr>
      <vt:lpstr>Audio File Size</vt:lpstr>
      <vt:lpstr>MIDI </vt:lpstr>
      <vt:lpstr>MIDI</vt:lpstr>
      <vt:lpstr>Midi</vt:lpstr>
      <vt:lpstr>How does it work?</vt:lpstr>
      <vt:lpstr>What does Midi do?</vt:lpstr>
      <vt:lpstr>Components of MIDI interface A MIDI interface has two components </vt:lpstr>
      <vt:lpstr>MIDI modes</vt:lpstr>
      <vt:lpstr> </vt:lpstr>
      <vt:lpstr>MIDI Devices</vt:lpstr>
      <vt:lpstr>MIDI Message</vt:lpstr>
      <vt:lpstr>Format</vt:lpstr>
      <vt:lpstr>MIDI Messages</vt:lpstr>
      <vt:lpstr>MIDI Channel MEssage</vt:lpstr>
      <vt:lpstr>MIDI System Message</vt:lpstr>
      <vt:lpstr>MIDI Messages_Video</vt:lpstr>
      <vt:lpstr>Speech Analysis</vt:lpstr>
      <vt:lpstr>Speech Analysis</vt:lpstr>
      <vt:lpstr>Compenents of speech recognition</vt:lpstr>
      <vt:lpstr>Speech recognition</vt:lpstr>
      <vt:lpstr>Problems faced during speech recognition</vt:lpstr>
      <vt:lpstr>End of chapter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Sound and Audio</dc:title>
  <dc:creator>Microsoft Office User</dc:creator>
  <cp:lastModifiedBy>Unknown User</cp:lastModifiedBy>
  <cp:revision>7</cp:revision>
  <dcterms:created xsi:type="dcterms:W3CDTF">2024-11-13T05:31:34Z</dcterms:created>
  <dcterms:modified xsi:type="dcterms:W3CDTF">2024-11-19T05:46:30Z</dcterms:modified>
</cp:coreProperties>
</file>